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Lst>
  <p:sldSz cx="12192000" cy="6858000"/>
  <p:notesSz cx="6858000" cy="9144000"/>
  <p:embeddedFontLst>
    <p:embeddedFont>
      <p:font typeface="Arial Black" panose="020B0A04020102020204" pitchFamily="34" charset="0"/>
      <p:bold r:id="rId16"/>
    </p:embeddedFont>
    <p:embeddedFont>
      <p:font typeface="Berlin Sans FB Demi" panose="020E0802020502020306" pitchFamily="34" charset="0"/>
      <p:bold r:id="rId17"/>
    </p:embeddedFont>
    <p:embeddedFont>
      <p:font typeface="Clash Display Semibold" pitchFamily="50" charset="0"/>
      <p:bold r:id="rId18"/>
    </p:embeddedFont>
    <p:embeddedFont>
      <p:font typeface="Plus Jakarta Sans" panose="020B0604020202020204" charset="0"/>
      <p:regular r:id="rId19"/>
      <p:bold r:id="rId20"/>
      <p:italic r:id="rId21"/>
      <p:boldItalic r:id="rId22"/>
    </p:embeddedFont>
    <p:embeddedFont>
      <p:font typeface="Space Grotesk" panose="020B0604020202020204" charset="0"/>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26C782-EC5C-49FE-9BF8-D94DE7E19584}">
  <a:tblStyle styleId="{6B26C782-EC5C-49FE-9BF8-D94DE7E1958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BBF51F6E-38C2-B217-F1FD-D550317D8F88}"/>
            </a:ext>
          </a:extLst>
        </p:cNvPr>
        <p:cNvGrpSpPr/>
        <p:nvPr/>
      </p:nvGrpSpPr>
      <p:grpSpPr>
        <a:xfrm>
          <a:off x="0" y="0"/>
          <a:ext cx="0" cy="0"/>
          <a:chOff x="0" y="0"/>
          <a:chExt cx="0" cy="0"/>
        </a:xfrm>
      </p:grpSpPr>
      <p:sp>
        <p:nvSpPr>
          <p:cNvPr id="246" name="Google Shape;246;p11:notes">
            <a:extLst>
              <a:ext uri="{FF2B5EF4-FFF2-40B4-BE49-F238E27FC236}">
                <a16:creationId xmlns:a16="http://schemas.microsoft.com/office/drawing/2014/main" id="{D109F7E5-4878-2861-BBFD-F6D3FE91CA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1:notes">
            <a:extLst>
              <a:ext uri="{FF2B5EF4-FFF2-40B4-BE49-F238E27FC236}">
                <a16:creationId xmlns:a16="http://schemas.microsoft.com/office/drawing/2014/main" id="{FC43CBAE-EB13-7A0C-35CB-295A77A80A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58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D7F7472-2175-A121-B423-632E5D00F44F}"/>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F77ECCCA-F4CD-E307-DD60-C520294E1B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BFF7275A-AF3D-4740-085A-C327D2B37F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5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jp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solidFill>
            <a:srgbClr val="006600"/>
          </a:solidFill>
          <a:ln>
            <a:noFill/>
          </a:ln>
        </p:spPr>
      </p:pic>
      <p:pic>
        <p:nvPicPr>
          <p:cNvPr id="7" name="Picture 6">
            <a:extLst>
              <a:ext uri="{FF2B5EF4-FFF2-40B4-BE49-F238E27FC236}">
                <a16:creationId xmlns:a16="http://schemas.microsoft.com/office/drawing/2014/main" id="{0D0F1A14-FA02-2DD4-646A-35B7B127D351}"/>
              </a:ext>
            </a:extLst>
          </p:cNvPr>
          <p:cNvPicPr>
            <a:picLocks noChangeAspect="1"/>
          </p:cNvPicPr>
          <p:nvPr/>
        </p:nvPicPr>
        <p:blipFill>
          <a:blip r:embed="rId4"/>
          <a:stretch>
            <a:fillRect/>
          </a:stretch>
        </p:blipFill>
        <p:spPr>
          <a:xfrm rot="20883027">
            <a:off x="1633133" y="1328844"/>
            <a:ext cx="8786408" cy="3195773"/>
          </a:xfrm>
          <a:prstGeom prst="rect">
            <a:avLst/>
          </a:prstGeom>
        </p:spPr>
      </p:pic>
      <p:grpSp>
        <p:nvGrpSpPr>
          <p:cNvPr id="12" name="Group 11">
            <a:extLst>
              <a:ext uri="{FF2B5EF4-FFF2-40B4-BE49-F238E27FC236}">
                <a16:creationId xmlns:a16="http://schemas.microsoft.com/office/drawing/2014/main" id="{71BAEE0D-D786-E592-8315-3CC7C20A05C0}"/>
              </a:ext>
            </a:extLst>
          </p:cNvPr>
          <p:cNvGrpSpPr/>
          <p:nvPr/>
        </p:nvGrpSpPr>
        <p:grpSpPr>
          <a:xfrm>
            <a:off x="5602462" y="3951639"/>
            <a:ext cx="4477045" cy="1498827"/>
            <a:chOff x="5602462" y="4036047"/>
            <a:chExt cx="4477045" cy="1498827"/>
          </a:xfrm>
        </p:grpSpPr>
        <p:sp>
          <p:nvSpPr>
            <p:cNvPr id="8" name="TextBox 7">
              <a:extLst>
                <a:ext uri="{FF2B5EF4-FFF2-40B4-BE49-F238E27FC236}">
                  <a16:creationId xmlns:a16="http://schemas.microsoft.com/office/drawing/2014/main" id="{C7DE416E-6608-40C3-60DB-A16B895011E7}"/>
                </a:ext>
              </a:extLst>
            </p:cNvPr>
            <p:cNvSpPr txBox="1"/>
            <p:nvPr/>
          </p:nvSpPr>
          <p:spPr>
            <a:xfrm rot="20841462">
              <a:off x="5602462" y="4036047"/>
              <a:ext cx="4445391" cy="1446550"/>
            </a:xfrm>
            <a:prstGeom prst="rect">
              <a:avLst/>
            </a:prstGeom>
            <a:noFill/>
          </p:spPr>
          <p:txBody>
            <a:bodyPr wrap="square" rtlCol="0">
              <a:spAutoFit/>
            </a:bodyPr>
            <a:lstStyle/>
            <a:p>
              <a:r>
                <a:rPr lang="en-US" sz="8800" dirty="0">
                  <a:solidFill>
                    <a:schemeClr val="bg1"/>
                  </a:solidFill>
                  <a:latin typeface="Clash Display Semibold" pitchFamily="50" charset="0"/>
                </a:rPr>
                <a:t>2026</a:t>
              </a:r>
            </a:p>
          </p:txBody>
        </p:sp>
        <p:sp>
          <p:nvSpPr>
            <p:cNvPr id="11" name="TextBox 10">
              <a:extLst>
                <a:ext uri="{FF2B5EF4-FFF2-40B4-BE49-F238E27FC236}">
                  <a16:creationId xmlns:a16="http://schemas.microsoft.com/office/drawing/2014/main" id="{E7C3C4AD-5D07-DF43-9301-CE5CC2A89F4B}"/>
                </a:ext>
              </a:extLst>
            </p:cNvPr>
            <p:cNvSpPr txBox="1"/>
            <p:nvPr/>
          </p:nvSpPr>
          <p:spPr>
            <a:xfrm rot="20841462">
              <a:off x="5634116" y="4088324"/>
              <a:ext cx="4445391" cy="1446550"/>
            </a:xfrm>
            <a:prstGeom prst="rect">
              <a:avLst/>
            </a:prstGeom>
            <a:noFill/>
          </p:spPr>
          <p:txBody>
            <a:bodyPr wrap="square" rtlCol="0">
              <a:spAutoFit/>
            </a:bodyPr>
            <a:lstStyle/>
            <a:p>
              <a:r>
                <a:rPr lang="en-US" sz="8800" dirty="0">
                  <a:solidFill>
                    <a:srgbClr val="006600"/>
                  </a:solidFill>
                  <a:latin typeface="Clash Display Semibold" pitchFamily="50" charset="0"/>
                </a:rPr>
                <a:t>2026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4" name="Google Shape;214;p21" descr="image.png"/>
          <p:cNvPicPr preferRelativeResize="0"/>
          <p:nvPr/>
        </p:nvPicPr>
        <p:blipFill rotWithShape="1">
          <a:blip r:embed="rId4">
            <a:alphaModFix/>
          </a:blip>
          <a:srcRect/>
          <a:stretch/>
        </p:blipFill>
        <p:spPr>
          <a:xfrm>
            <a:off x="6804570" y="1964977"/>
            <a:ext cx="4663529" cy="3429000"/>
          </a:xfrm>
          <a:prstGeom prst="rect">
            <a:avLst/>
          </a:prstGeom>
          <a:noFill/>
          <a:ln>
            <a:noFill/>
          </a:ln>
        </p:spPr>
      </p:pic>
      <p:sp>
        <p:nvSpPr>
          <p:cNvPr id="216" name="Google Shape;216;p21"/>
          <p:cNvSpPr txBox="1"/>
          <p:nvPr/>
        </p:nvSpPr>
        <p:spPr>
          <a:xfrm>
            <a:off x="752329" y="1654052"/>
            <a:ext cx="5984654"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dirty="0">
                <a:solidFill>
                  <a:srgbClr val="FFFFFF"/>
                </a:solidFill>
                <a:latin typeface="Space Grotesk"/>
                <a:ea typeface="Space Grotesk"/>
                <a:cs typeface="Space Grotesk"/>
                <a:sym typeface="Space Grotesk"/>
              </a:rPr>
              <a:t>Hamdi Ulukaya's Blue Ocean</a:t>
            </a:r>
            <a:endParaRPr dirty="0"/>
          </a:p>
        </p:txBody>
      </p:sp>
      <p:sp>
        <p:nvSpPr>
          <p:cNvPr id="217" name="Google Shape;217;p21"/>
          <p:cNvSpPr txBox="1"/>
          <p:nvPr/>
        </p:nvSpPr>
        <p:spPr>
          <a:xfrm>
            <a:off x="752329" y="2263271"/>
            <a:ext cx="5699670" cy="59093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CBD5E1"/>
                </a:solidFill>
                <a:latin typeface="Plus Jakarta Sans"/>
                <a:ea typeface="Plus Jakarta Sans"/>
                <a:cs typeface="Plus Jakarta Sans"/>
                <a:sym typeface="Plus Jakarta Sans"/>
              </a:rPr>
              <a:t>Chobani entered a heavily consolidated, highly competitive US yogurt market and entirely bypassed traditional dairy competitors.</a:t>
            </a:r>
            <a:endParaRPr sz="1600" dirty="0"/>
          </a:p>
        </p:txBody>
      </p:sp>
      <p:pic>
        <p:nvPicPr>
          <p:cNvPr id="218" name="Google Shape;218;p21" descr="image.png"/>
          <p:cNvPicPr preferRelativeResize="0"/>
          <p:nvPr/>
        </p:nvPicPr>
        <p:blipFill rotWithShape="1">
          <a:blip r:embed="rId5">
            <a:alphaModFix/>
          </a:blip>
          <a:srcRect/>
          <a:stretch/>
        </p:blipFill>
        <p:spPr>
          <a:xfrm>
            <a:off x="6804570" y="3388262"/>
            <a:ext cx="4644479" cy="3409950"/>
          </a:xfrm>
          <a:prstGeom prst="rect">
            <a:avLst/>
          </a:prstGeom>
          <a:noFill/>
          <a:ln>
            <a:noFill/>
          </a:ln>
        </p:spPr>
      </p:pic>
      <p:pic>
        <p:nvPicPr>
          <p:cNvPr id="219" name="Google Shape;219;p21" descr="image.png"/>
          <p:cNvPicPr preferRelativeResize="0"/>
          <p:nvPr/>
        </p:nvPicPr>
        <p:blipFill rotWithShape="1">
          <a:blip r:embed="rId6">
            <a:alphaModFix/>
          </a:blip>
          <a:srcRect/>
          <a:stretch/>
        </p:blipFill>
        <p:spPr>
          <a:xfrm>
            <a:off x="723900" y="3072292"/>
            <a:ext cx="171450" cy="133350"/>
          </a:xfrm>
          <a:prstGeom prst="rect">
            <a:avLst/>
          </a:prstGeom>
          <a:noFill/>
          <a:ln>
            <a:noFill/>
          </a:ln>
        </p:spPr>
      </p:pic>
      <p:sp>
        <p:nvSpPr>
          <p:cNvPr id="220" name="Google Shape;220;p21"/>
          <p:cNvSpPr txBox="1"/>
          <p:nvPr/>
        </p:nvSpPr>
        <p:spPr>
          <a:xfrm>
            <a:off x="1009650" y="3021747"/>
            <a:ext cx="541392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Traditional Red Ocean:</a:t>
            </a:r>
            <a:r>
              <a:rPr lang="en-US" sz="1200" b="0" i="0" u="none" strike="noStrike" cap="none" dirty="0">
                <a:solidFill>
                  <a:srgbClr val="CBD5E1"/>
                </a:solidFill>
                <a:latin typeface="Plus Jakarta Sans"/>
                <a:ea typeface="Plus Jakarta Sans"/>
                <a:cs typeface="Plus Jakarta Sans"/>
                <a:sym typeface="Plus Jakarta Sans"/>
              </a:rPr>
              <a:t> Corporate leaders (Dannon, Yoplait) engaged in margin-diluting battles, producing thin, heavily sweetened, watery yogurts.</a:t>
            </a:r>
            <a:endParaRPr sz="1600" dirty="0"/>
          </a:p>
        </p:txBody>
      </p:sp>
      <p:sp>
        <p:nvSpPr>
          <p:cNvPr id="221" name="Google Shape;221;p21"/>
          <p:cNvSpPr txBox="1"/>
          <p:nvPr/>
        </p:nvSpPr>
        <p:spPr>
          <a:xfrm>
            <a:off x="838200" y="3936366"/>
            <a:ext cx="558537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Greek Yogurt Blue Ocean:</a:t>
            </a:r>
            <a:r>
              <a:rPr lang="en-US" sz="1200" b="0" i="0" u="none" strike="noStrike" cap="none" dirty="0">
                <a:solidFill>
                  <a:srgbClr val="CBD5E1"/>
                </a:solidFill>
                <a:latin typeface="Plus Jakarta Sans"/>
                <a:ea typeface="Plus Jakarta Sans"/>
                <a:cs typeface="Plus Jakarta Sans"/>
                <a:sym typeface="Plus Jakarta Sans"/>
              </a:rPr>
              <a:t> Chobani bypassed flavor options by offering Greek Yogurt: thick, strained, high-protein, and nutrient-dense, capturing health-conscious adults.</a:t>
            </a:r>
            <a:endParaRPr sz="1600" dirty="0"/>
          </a:p>
        </p:txBody>
      </p:sp>
      <p:pic>
        <p:nvPicPr>
          <p:cNvPr id="222" name="Google Shape;222;p21" descr="image.png"/>
          <p:cNvPicPr preferRelativeResize="0"/>
          <p:nvPr/>
        </p:nvPicPr>
        <p:blipFill rotWithShape="1">
          <a:blip r:embed="rId7">
            <a:alphaModFix/>
          </a:blip>
          <a:srcRect/>
          <a:stretch/>
        </p:blipFill>
        <p:spPr>
          <a:xfrm>
            <a:off x="723900" y="4951214"/>
            <a:ext cx="152400" cy="133350"/>
          </a:xfrm>
          <a:prstGeom prst="rect">
            <a:avLst/>
          </a:prstGeom>
          <a:noFill/>
          <a:ln>
            <a:noFill/>
          </a:ln>
        </p:spPr>
      </p:pic>
      <p:sp>
        <p:nvSpPr>
          <p:cNvPr id="223" name="Google Shape;223;p21"/>
          <p:cNvSpPr txBox="1"/>
          <p:nvPr/>
        </p:nvSpPr>
        <p:spPr>
          <a:xfrm>
            <a:off x="990600" y="4822763"/>
            <a:ext cx="543297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Bypassing Specialized Delis:</a:t>
            </a:r>
            <a:r>
              <a:rPr lang="en-US" sz="1200" b="0" i="0" u="none" strike="noStrike" cap="none" dirty="0">
                <a:solidFill>
                  <a:srgbClr val="CBD5E1"/>
                </a:solidFill>
                <a:latin typeface="Plus Jakarta Sans"/>
                <a:ea typeface="Plus Jakarta Sans"/>
                <a:cs typeface="Plus Jakarta Sans"/>
                <a:sym typeface="Plus Jakarta Sans"/>
              </a:rPr>
              <a:t> Placed Greek yogurt directly in the main grocery dairy aisle alongside traditional brands, scaling to a billion-dollar company rapidly.</a:t>
            </a:r>
            <a:endParaRPr sz="1600" dirty="0"/>
          </a:p>
        </p:txBody>
      </p:sp>
      <p:sp>
        <p:nvSpPr>
          <p:cNvPr id="224" name="Google Shape;224;p21"/>
          <p:cNvSpPr txBox="1"/>
          <p:nvPr/>
        </p:nvSpPr>
        <p:spPr>
          <a:xfrm>
            <a:off x="723900" y="542791"/>
            <a:ext cx="8870266"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dirty="0">
                <a:solidFill>
                  <a:srgbClr val="CBD5E1"/>
                </a:solidFill>
                <a:latin typeface="Space Grotesk"/>
                <a:ea typeface="Space Grotesk"/>
                <a:cs typeface="Space Grotesk"/>
                <a:sym typeface="Space Grotesk"/>
              </a:rPr>
              <a:t>The Chobani Disruption Curve</a:t>
            </a:r>
            <a:endParaRPr dirty="0"/>
          </a:p>
        </p:txBody>
      </p:sp>
      <p:pic>
        <p:nvPicPr>
          <p:cNvPr id="3" name="Picture 2">
            <a:extLst>
              <a:ext uri="{FF2B5EF4-FFF2-40B4-BE49-F238E27FC236}">
                <a16:creationId xmlns:a16="http://schemas.microsoft.com/office/drawing/2014/main" id="{94B2728C-1B2A-7399-F1D1-E492C4D6D025}"/>
              </a:ext>
            </a:extLst>
          </p:cNvPr>
          <p:cNvPicPr>
            <a:picLocks noChangeAspect="1"/>
          </p:cNvPicPr>
          <p:nvPr/>
        </p:nvPicPr>
        <p:blipFill>
          <a:blip r:embed="rId8"/>
          <a:stretch>
            <a:fillRect/>
          </a:stretch>
        </p:blipFill>
        <p:spPr>
          <a:xfrm>
            <a:off x="8982770" y="13783"/>
            <a:ext cx="2456901" cy="3279932"/>
          </a:xfrm>
          <a:prstGeom prst="rect">
            <a:avLst/>
          </a:prstGeom>
        </p:spPr>
      </p:pic>
      <p:sp>
        <p:nvSpPr>
          <p:cNvPr id="4" name="TextBox 3">
            <a:extLst>
              <a:ext uri="{FF2B5EF4-FFF2-40B4-BE49-F238E27FC236}">
                <a16:creationId xmlns:a16="http://schemas.microsoft.com/office/drawing/2014/main" id="{03B2BE73-00EF-4E9F-BC26-22DD84BB7829}"/>
              </a:ext>
            </a:extLst>
          </p:cNvPr>
          <p:cNvSpPr txBox="1"/>
          <p:nvPr/>
        </p:nvSpPr>
        <p:spPr>
          <a:xfrm>
            <a:off x="7089554" y="1858412"/>
            <a:ext cx="1955972" cy="1055608"/>
          </a:xfrm>
          <a:prstGeom prst="roundRect">
            <a:avLst/>
          </a:prstGeom>
          <a:solidFill>
            <a:schemeClr val="bg1"/>
          </a:solidFill>
        </p:spPr>
        <p:txBody>
          <a:bodyPr wrap="square" rtlCol="0">
            <a:spAutoFit/>
          </a:bodyPr>
          <a:lstStyle/>
          <a:p>
            <a:pPr algn="ctr"/>
            <a:r>
              <a:rPr lang="en-US" dirty="0">
                <a:solidFill>
                  <a:srgbClr val="006600"/>
                </a:solidFill>
              </a:rPr>
              <a:t>Hamdi Ulukaya</a:t>
            </a:r>
            <a:br>
              <a:rPr lang="en-US" dirty="0">
                <a:solidFill>
                  <a:srgbClr val="006600"/>
                </a:solidFill>
              </a:rPr>
            </a:br>
            <a:r>
              <a:rPr lang="en-US" dirty="0">
                <a:solidFill>
                  <a:srgbClr val="006600"/>
                </a:solidFill>
              </a:rPr>
              <a:t>Founder/CEO, Chobani Yoghurt, USA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1" name="Google Shape;231;p22" descr="image.png"/>
          <p:cNvPicPr preferRelativeResize="0"/>
          <p:nvPr/>
        </p:nvPicPr>
        <p:blipFill rotWithShape="1">
          <a:blip r:embed="rId3">
            <a:alphaModFix/>
          </a:blip>
          <a:srcRect/>
          <a:stretch/>
        </p:blipFill>
        <p:spPr>
          <a:xfrm>
            <a:off x="723900" y="2956010"/>
            <a:ext cx="10744200" cy="3219450"/>
          </a:xfrm>
          <a:prstGeom prst="rect">
            <a:avLst/>
          </a:prstGeom>
          <a:noFill/>
          <a:ln>
            <a:noFill/>
          </a:ln>
        </p:spPr>
      </p:pic>
      <p:graphicFrame>
        <p:nvGraphicFramePr>
          <p:cNvPr id="233" name="Google Shape;233;p22"/>
          <p:cNvGraphicFramePr/>
          <p:nvPr>
            <p:extLst>
              <p:ext uri="{D42A27DB-BD31-4B8C-83A1-F6EECF244321}">
                <p14:modId xmlns:p14="http://schemas.microsoft.com/office/powerpoint/2010/main" val="2505137701"/>
              </p:ext>
            </p:extLst>
          </p:nvPr>
        </p:nvGraphicFramePr>
        <p:xfrm>
          <a:off x="733425" y="2965535"/>
          <a:ext cx="10725125" cy="3200400"/>
        </p:xfrm>
        <a:graphic>
          <a:graphicData uri="http://schemas.openxmlformats.org/drawingml/2006/table">
            <a:tbl>
              <a:tblPr firstRow="1" bandRow="1">
                <a:noFill/>
                <a:tableStyleId>{6B26C782-EC5C-49FE-9BF8-D94DE7E19584}</a:tableStyleId>
              </a:tblPr>
              <a:tblGrid>
                <a:gridCol w="3014950">
                  <a:extLst>
                    <a:ext uri="{9D8B030D-6E8A-4147-A177-3AD203B41FA5}">
                      <a16:colId xmlns:a16="http://schemas.microsoft.com/office/drawing/2014/main" val="20000"/>
                    </a:ext>
                  </a:extLst>
                </a:gridCol>
                <a:gridCol w="3943050">
                  <a:extLst>
                    <a:ext uri="{9D8B030D-6E8A-4147-A177-3AD203B41FA5}">
                      <a16:colId xmlns:a16="http://schemas.microsoft.com/office/drawing/2014/main" val="20001"/>
                    </a:ext>
                  </a:extLst>
                </a:gridCol>
                <a:gridCol w="3767125">
                  <a:extLst>
                    <a:ext uri="{9D8B030D-6E8A-4147-A177-3AD203B41FA5}">
                      <a16:colId xmlns:a16="http://schemas.microsoft.com/office/drawing/2014/main" val="20002"/>
                    </a:ext>
                  </a:extLst>
                </a:gridCol>
              </a:tblGrid>
              <a:tr h="533400">
                <a:tc>
                  <a:txBody>
                    <a:bodyPr/>
                    <a:lstStyle/>
                    <a:p>
                      <a:pPr marL="0" marR="0" lvl="0" indent="0" algn="l" rtl="0">
                        <a:spcBef>
                          <a:spcPts val="0"/>
                        </a:spcBef>
                        <a:spcAft>
                          <a:spcPts val="0"/>
                        </a:spcAft>
                        <a:buNone/>
                      </a:pPr>
                      <a:r>
                        <a:rPr lang="en-US" sz="1600" b="1" i="0" u="none" strike="noStrike" cap="none">
                          <a:solidFill>
                            <a:schemeClr val="tx1"/>
                          </a:solidFill>
                          <a:latin typeface="Space Grotesk"/>
                          <a:ea typeface="Space Grotesk"/>
                          <a:cs typeface="Space Grotesk"/>
                          <a:sym typeface="Space Grotesk"/>
                        </a:rPr>
                        <a:t>Strategic Parameter</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0B981"/>
                    </a:solidFill>
                  </a:tcPr>
                </a:tc>
                <a:tc>
                  <a:txBody>
                    <a:bodyPr/>
                    <a:lstStyle/>
                    <a:p>
                      <a:pPr marL="0" marR="0" lvl="0" indent="0" algn="l" rtl="0">
                        <a:spcBef>
                          <a:spcPts val="0"/>
                        </a:spcBef>
                        <a:spcAft>
                          <a:spcPts val="0"/>
                        </a:spcAft>
                        <a:buNone/>
                      </a:pPr>
                      <a:r>
                        <a:rPr lang="en-US" sz="1600" b="1" i="0" u="none" strike="noStrike" cap="none">
                          <a:solidFill>
                            <a:schemeClr val="tx1"/>
                          </a:solidFill>
                          <a:latin typeface="Space Grotesk"/>
                          <a:ea typeface="Space Grotesk"/>
                          <a:cs typeface="Space Grotesk"/>
                          <a:sym typeface="Space Grotesk"/>
                        </a:rPr>
                        <a:t>Chemical NPK Fertilizer</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0B981"/>
                    </a:solidFill>
                  </a:tcPr>
                </a:tc>
                <a:tc>
                  <a:txBody>
                    <a:bodyPr/>
                    <a:lstStyle/>
                    <a:p>
                      <a:pPr marL="0" marR="0" lvl="0" indent="0" algn="l" rtl="0">
                        <a:spcBef>
                          <a:spcPts val="0"/>
                        </a:spcBef>
                        <a:spcAft>
                          <a:spcPts val="0"/>
                        </a:spcAft>
                        <a:buNone/>
                      </a:pPr>
                      <a:r>
                        <a:rPr lang="en-US" sz="1600" b="1" i="0" u="none" strike="noStrike" cap="none">
                          <a:solidFill>
                            <a:schemeClr val="tx1"/>
                          </a:solidFill>
                          <a:latin typeface="Space Grotesk"/>
                          <a:ea typeface="Space Grotesk"/>
                          <a:cs typeface="Space Grotesk"/>
                          <a:sym typeface="Space Grotesk"/>
                        </a:rPr>
                        <a:t>Vertelizer Bio-Organic</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0B981"/>
                    </a:solidFill>
                  </a:tcPr>
                </a:tc>
                <a:extLst>
                  <a:ext uri="{0D108BD9-81ED-4DB2-BD59-A6C34878D82A}">
                    <a16:rowId xmlns:a16="http://schemas.microsoft.com/office/drawing/2014/main" val="10000"/>
                  </a:ext>
                </a:extLst>
              </a:tr>
              <a:tr h="533400">
                <a:tc>
                  <a:txBody>
                    <a:bodyPr/>
                    <a:lstStyle/>
                    <a:p>
                      <a:pPr marL="0" marR="0" lvl="0" indent="0" algn="l" rtl="0">
                        <a:spcBef>
                          <a:spcPts val="0"/>
                        </a:spcBef>
                        <a:spcAft>
                          <a:spcPts val="0"/>
                        </a:spcAft>
                        <a:buNone/>
                      </a:pPr>
                      <a:r>
                        <a:rPr lang="en-US" sz="1600" b="1" i="0" u="none" strike="noStrike" cap="none">
                          <a:solidFill>
                            <a:schemeClr val="tx1"/>
                          </a:solidFill>
                          <a:latin typeface="Plus Jakarta Sans"/>
                          <a:ea typeface="Plus Jakarta Sans"/>
                          <a:cs typeface="Plus Jakarta Sans"/>
                          <a:sym typeface="Plus Jakarta Sans"/>
                        </a:rPr>
                        <a:t>Soil Health Impact</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33400">
                <a:tc>
                  <a:txBody>
                    <a:bodyPr/>
                    <a:lstStyle/>
                    <a:p>
                      <a:pPr marL="0" marR="0" lvl="0" indent="0" algn="l" rtl="0">
                        <a:spcBef>
                          <a:spcPts val="0"/>
                        </a:spcBef>
                        <a:spcAft>
                          <a:spcPts val="0"/>
                        </a:spcAft>
                        <a:buNone/>
                      </a:pPr>
                      <a:r>
                        <a:rPr lang="en-US" sz="1600" b="1" i="0" u="none" strike="noStrike" cap="none" dirty="0">
                          <a:solidFill>
                            <a:schemeClr val="tx1"/>
                          </a:solidFill>
                          <a:latin typeface="Plus Jakarta Sans"/>
                          <a:ea typeface="Plus Jakarta Sans"/>
                          <a:cs typeface="Plus Jakarta Sans"/>
                          <a:sym typeface="Plus Jakarta Sans"/>
                        </a:rPr>
                        <a:t>Soil Organisms</a:t>
                      </a: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33400">
                <a:tc>
                  <a:txBody>
                    <a:bodyPr/>
                    <a:lstStyle/>
                    <a:p>
                      <a:pPr marL="0" marR="0" lvl="0" indent="0" algn="l" rtl="0">
                        <a:spcBef>
                          <a:spcPts val="0"/>
                        </a:spcBef>
                        <a:spcAft>
                          <a:spcPts val="0"/>
                        </a:spcAft>
                        <a:buNone/>
                      </a:pPr>
                      <a:r>
                        <a:rPr lang="en-US" sz="1600" b="1" i="0" u="none" strike="noStrike" cap="none">
                          <a:solidFill>
                            <a:schemeClr val="tx1"/>
                          </a:solidFill>
                          <a:latin typeface="Plus Jakarta Sans"/>
                          <a:ea typeface="Plus Jakarta Sans"/>
                          <a:cs typeface="Plus Jakarta Sans"/>
                          <a:sym typeface="Plus Jakarta Sans"/>
                        </a:rPr>
                        <a:t>Environmental Health</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33400">
                <a:tc>
                  <a:txBody>
                    <a:bodyPr/>
                    <a:lstStyle/>
                    <a:p>
                      <a:pPr marL="0" marR="0" lvl="0" indent="0" algn="l" rtl="0">
                        <a:spcBef>
                          <a:spcPts val="0"/>
                        </a:spcBef>
                        <a:spcAft>
                          <a:spcPts val="0"/>
                        </a:spcAft>
                        <a:buNone/>
                      </a:pPr>
                      <a:r>
                        <a:rPr lang="en-US" sz="1600" b="1" i="0" u="none" strike="noStrike" cap="none">
                          <a:solidFill>
                            <a:schemeClr val="tx1"/>
                          </a:solidFill>
                          <a:latin typeface="Plus Jakarta Sans"/>
                          <a:ea typeface="Plus Jakarta Sans"/>
                          <a:cs typeface="Plus Jakarta Sans"/>
                          <a:sym typeface="Plus Jakarta Sans"/>
                        </a:rPr>
                        <a:t>Cost per Bag / Bottle</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i="0" u="none" strike="noStrike" cap="none">
                          <a:solidFill>
                            <a:schemeClr val="tx1"/>
                          </a:solidFill>
                          <a:latin typeface="Plus Jakarta Sans"/>
                          <a:ea typeface="Plus Jakarta Sans"/>
                          <a:cs typeface="Plus Jakarta Sans"/>
                          <a:sym typeface="Plus Jakarta Sans"/>
                        </a:rPr>
                        <a:t>₦50,000</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1" i="0" u="none" strike="noStrike" cap="none">
                          <a:solidFill>
                            <a:schemeClr val="tx1"/>
                          </a:solidFill>
                          <a:latin typeface="Plus Jakarta Sans"/>
                          <a:ea typeface="Plus Jakarta Sans"/>
                          <a:cs typeface="Plus Jakarta Sans"/>
                          <a:sym typeface="Plus Jakarta Sans"/>
                        </a:rPr>
                        <a:t>₦5,000</a:t>
                      </a:r>
                      <a:r>
                        <a:rPr lang="en-US" sz="1600" b="0" i="0" u="none" strike="noStrike" cap="none">
                          <a:solidFill>
                            <a:schemeClr val="tx1"/>
                          </a:solidFill>
                          <a:latin typeface="Plus Jakarta Sans"/>
                          <a:ea typeface="Plus Jakarta Sans"/>
                          <a:cs typeface="Plus Jakarta Sans"/>
                          <a:sym typeface="Plus Jakarta Sans"/>
                        </a:rPr>
                        <a:t> (90% Cost Reduction)</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33400">
                <a:tc>
                  <a:txBody>
                    <a:bodyPr/>
                    <a:lstStyle/>
                    <a:p>
                      <a:pPr marL="0" marR="0" lvl="0" indent="0" algn="l" rtl="0">
                        <a:spcBef>
                          <a:spcPts val="0"/>
                        </a:spcBef>
                        <a:spcAft>
                          <a:spcPts val="0"/>
                        </a:spcAft>
                        <a:buNone/>
                      </a:pPr>
                      <a:r>
                        <a:rPr lang="en-US" sz="1600" b="1" i="0" u="none" strike="noStrike" cap="none">
                          <a:solidFill>
                            <a:schemeClr val="tx1"/>
                          </a:solidFill>
                          <a:latin typeface="Plus Jakarta Sans"/>
                          <a:ea typeface="Plus Jakarta Sans"/>
                          <a:cs typeface="Plus Jakarta Sans"/>
                          <a:sym typeface="Plus Jakarta Sans"/>
                        </a:rPr>
                        <a:t>Cost per Hectare</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chemeClr val="tx1"/>
                          </a:solidFill>
                          <a:latin typeface="Plus Jakarta Sans"/>
                          <a:ea typeface="Plus Jakarta Sans"/>
                          <a:cs typeface="Plus Jakarta Sans"/>
                          <a:sym typeface="Plus Jakarta Sans"/>
                        </a:rPr>
                        <a:t>₦250,000</a:t>
                      </a:r>
                      <a:endParaRPr sz="200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dirty="0">
                          <a:solidFill>
                            <a:schemeClr val="tx1"/>
                          </a:solidFill>
                          <a:latin typeface="Plus Jakarta Sans"/>
                          <a:ea typeface="Plus Jakarta Sans"/>
                          <a:cs typeface="Plus Jakarta Sans"/>
                          <a:sym typeface="Plus Jakarta Sans"/>
                        </a:rPr>
                        <a:t>₦25,000</a:t>
                      </a:r>
                      <a:r>
                        <a:rPr lang="en-US" sz="1600" b="0" i="0" u="none" strike="noStrike" cap="none" dirty="0">
                          <a:solidFill>
                            <a:schemeClr val="tx1"/>
                          </a:solidFill>
                          <a:latin typeface="Plus Jakarta Sans"/>
                          <a:ea typeface="Plus Jakarta Sans"/>
                          <a:cs typeface="Plus Jakarta Sans"/>
                          <a:sym typeface="Plus Jakarta Sans"/>
                        </a:rPr>
                        <a:t> (90% Cost Reduction)</a:t>
                      </a:r>
                      <a:endParaRPr sz="2000" dirty="0">
                        <a:solidFill>
                          <a:schemeClr val="tx1"/>
                        </a:solidFill>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34" name="Google Shape;234;p22"/>
          <p:cNvSpPr/>
          <p:nvPr/>
        </p:nvSpPr>
        <p:spPr>
          <a:xfrm>
            <a:off x="733425" y="3446548"/>
            <a:ext cx="3014960" cy="9525"/>
          </a:xfrm>
          <a:prstGeom prst="rect">
            <a:avLst/>
          </a:prstGeom>
          <a:solidFill>
            <a:srgbClr val="10B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2"/>
          <p:cNvSpPr/>
          <p:nvPr/>
        </p:nvSpPr>
        <p:spPr>
          <a:xfrm>
            <a:off x="3748385" y="3446548"/>
            <a:ext cx="3943052" cy="9525"/>
          </a:xfrm>
          <a:prstGeom prst="rect">
            <a:avLst/>
          </a:prstGeom>
          <a:solidFill>
            <a:srgbClr val="10B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6" name="Google Shape;236;p22"/>
          <p:cNvSpPr/>
          <p:nvPr/>
        </p:nvSpPr>
        <p:spPr>
          <a:xfrm>
            <a:off x="7691437" y="3446548"/>
            <a:ext cx="3767137" cy="9525"/>
          </a:xfrm>
          <a:prstGeom prst="rect">
            <a:avLst/>
          </a:prstGeom>
          <a:solidFill>
            <a:srgbClr val="10B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7" name="Google Shape;237;p22" descr="image.png"/>
          <p:cNvPicPr preferRelativeResize="0"/>
          <p:nvPr/>
        </p:nvPicPr>
        <p:blipFill rotWithShape="1">
          <a:blip r:embed="rId4">
            <a:alphaModFix/>
          </a:blip>
          <a:srcRect/>
          <a:stretch/>
        </p:blipFill>
        <p:spPr>
          <a:xfrm>
            <a:off x="3601329" y="3622760"/>
            <a:ext cx="2690231" cy="314326"/>
          </a:xfrm>
          <a:prstGeom prst="rect">
            <a:avLst/>
          </a:prstGeom>
          <a:noFill/>
          <a:ln>
            <a:noFill/>
          </a:ln>
        </p:spPr>
      </p:pic>
      <p:pic>
        <p:nvPicPr>
          <p:cNvPr id="238" name="Google Shape;238;p22" descr="image.png"/>
          <p:cNvPicPr preferRelativeResize="0"/>
          <p:nvPr/>
        </p:nvPicPr>
        <p:blipFill rotWithShape="1">
          <a:blip r:embed="rId5">
            <a:alphaModFix/>
          </a:blip>
          <a:srcRect/>
          <a:stretch/>
        </p:blipFill>
        <p:spPr>
          <a:xfrm>
            <a:off x="7786027" y="3635991"/>
            <a:ext cx="2690230" cy="377576"/>
          </a:xfrm>
          <a:prstGeom prst="rect">
            <a:avLst/>
          </a:prstGeom>
          <a:noFill/>
          <a:ln>
            <a:noFill/>
          </a:ln>
        </p:spPr>
      </p:pic>
      <p:pic>
        <p:nvPicPr>
          <p:cNvPr id="239" name="Google Shape;239;p22" descr="image.png"/>
          <p:cNvPicPr preferRelativeResize="0"/>
          <p:nvPr/>
        </p:nvPicPr>
        <p:blipFill rotWithShape="1">
          <a:blip r:embed="rId6">
            <a:alphaModFix/>
          </a:blip>
          <a:srcRect/>
          <a:stretch/>
        </p:blipFill>
        <p:spPr>
          <a:xfrm>
            <a:off x="3601329" y="4146782"/>
            <a:ext cx="2972991" cy="314325"/>
          </a:xfrm>
          <a:prstGeom prst="rect">
            <a:avLst/>
          </a:prstGeom>
          <a:noFill/>
          <a:ln>
            <a:noFill/>
          </a:ln>
        </p:spPr>
      </p:pic>
      <p:pic>
        <p:nvPicPr>
          <p:cNvPr id="240" name="Google Shape;240;p22" descr="image.png"/>
          <p:cNvPicPr preferRelativeResize="0"/>
          <p:nvPr/>
        </p:nvPicPr>
        <p:blipFill rotWithShape="1">
          <a:blip r:embed="rId7">
            <a:alphaModFix/>
          </a:blip>
          <a:srcRect/>
          <a:stretch/>
        </p:blipFill>
        <p:spPr>
          <a:xfrm>
            <a:off x="7786026" y="4156307"/>
            <a:ext cx="3271179" cy="341340"/>
          </a:xfrm>
          <a:prstGeom prst="rect">
            <a:avLst/>
          </a:prstGeom>
          <a:noFill/>
          <a:ln>
            <a:noFill/>
          </a:ln>
        </p:spPr>
      </p:pic>
      <p:pic>
        <p:nvPicPr>
          <p:cNvPr id="241" name="Google Shape;241;p22" descr="image.png"/>
          <p:cNvPicPr preferRelativeResize="0"/>
          <p:nvPr/>
        </p:nvPicPr>
        <p:blipFill rotWithShape="1">
          <a:blip r:embed="rId8">
            <a:alphaModFix/>
          </a:blip>
          <a:srcRect/>
          <a:stretch/>
        </p:blipFill>
        <p:spPr>
          <a:xfrm>
            <a:off x="3601329" y="4693431"/>
            <a:ext cx="3182541" cy="314325"/>
          </a:xfrm>
          <a:prstGeom prst="rect">
            <a:avLst/>
          </a:prstGeom>
          <a:noFill/>
          <a:ln>
            <a:noFill/>
          </a:ln>
        </p:spPr>
      </p:pic>
      <p:pic>
        <p:nvPicPr>
          <p:cNvPr id="242" name="Google Shape;242;p22" descr="image.png"/>
          <p:cNvPicPr preferRelativeResize="0"/>
          <p:nvPr/>
        </p:nvPicPr>
        <p:blipFill rotWithShape="1">
          <a:blip r:embed="rId9">
            <a:alphaModFix/>
          </a:blip>
          <a:srcRect/>
          <a:stretch/>
        </p:blipFill>
        <p:spPr>
          <a:xfrm>
            <a:off x="7786027" y="4690643"/>
            <a:ext cx="2881313" cy="314325"/>
          </a:xfrm>
          <a:prstGeom prst="rect">
            <a:avLst/>
          </a:prstGeom>
          <a:noFill/>
          <a:ln>
            <a:noFill/>
          </a:ln>
        </p:spPr>
      </p:pic>
      <p:sp>
        <p:nvSpPr>
          <p:cNvPr id="243" name="Google Shape;243;p22"/>
          <p:cNvSpPr txBox="1"/>
          <p:nvPr/>
        </p:nvSpPr>
        <p:spPr>
          <a:xfrm>
            <a:off x="723900" y="453271"/>
            <a:ext cx="8982808"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dirty="0">
                <a:solidFill>
                  <a:schemeClr val="tx1"/>
                </a:solidFill>
                <a:latin typeface="Space Grotesk"/>
                <a:ea typeface="Space Grotesk"/>
                <a:cs typeface="Space Grotesk"/>
                <a:sym typeface="Space Grotesk"/>
              </a:rPr>
              <a:t>Agri-Chemicals vs. Organic Tech</a:t>
            </a:r>
            <a:endParaRPr dirty="0">
              <a:solidFill>
                <a:schemeClr val="tx1"/>
              </a:solidFill>
            </a:endParaRPr>
          </a:p>
        </p:txBody>
      </p:sp>
      <p:pic>
        <p:nvPicPr>
          <p:cNvPr id="2" name="Picture 1">
            <a:extLst>
              <a:ext uri="{FF2B5EF4-FFF2-40B4-BE49-F238E27FC236}">
                <a16:creationId xmlns:a16="http://schemas.microsoft.com/office/drawing/2014/main" id="{82ADFE91-2F4F-872A-D169-456EA212D2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3213" y="1007559"/>
            <a:ext cx="1063583" cy="1863456"/>
          </a:xfrm>
          <a:prstGeom prst="rect">
            <a:avLst/>
          </a:prstGeom>
        </p:spPr>
      </p:pic>
      <p:pic>
        <p:nvPicPr>
          <p:cNvPr id="3" name="Picture 2">
            <a:extLst>
              <a:ext uri="{FF2B5EF4-FFF2-40B4-BE49-F238E27FC236}">
                <a16:creationId xmlns:a16="http://schemas.microsoft.com/office/drawing/2014/main" id="{EB903AB0-605D-5DEB-14A7-D06C0E2FE8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4280" y="1141000"/>
            <a:ext cx="1530919" cy="16483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23"/>
          <p:cNvSpPr/>
          <p:nvPr/>
        </p:nvSpPr>
        <p:spPr>
          <a:xfrm>
            <a:off x="723900" y="2202358"/>
            <a:ext cx="107442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1" name="Google Shape;251;p23"/>
          <p:cNvSpPr/>
          <p:nvPr/>
        </p:nvSpPr>
        <p:spPr>
          <a:xfrm>
            <a:off x="723900" y="2987129"/>
            <a:ext cx="107442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2" name="Google Shape;252;p23"/>
          <p:cNvSpPr/>
          <p:nvPr/>
        </p:nvSpPr>
        <p:spPr>
          <a:xfrm>
            <a:off x="723900" y="3771900"/>
            <a:ext cx="10744200"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AE896AC-0044-900A-7C69-E3BC0CE3DC00}"/>
              </a:ext>
            </a:extLst>
          </p:cNvPr>
          <p:cNvSpPr txBox="1"/>
          <p:nvPr/>
        </p:nvSpPr>
        <p:spPr>
          <a:xfrm>
            <a:off x="723900" y="1192825"/>
            <a:ext cx="9945858" cy="4767331"/>
          </a:xfrm>
          <a:prstGeom prst="rect">
            <a:avLst/>
          </a:prstGeom>
          <a:noFill/>
        </p:spPr>
        <p:txBody>
          <a:bodyPr wrap="square">
            <a:spAutoFit/>
          </a:bodyPr>
          <a:lstStyle/>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Vision &amp; passion can be born and maintained by prayer.</a:t>
            </a: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Innovations/Inventions are born and maintained in a sublime, quiet environment of prayer and meditation.  </a:t>
            </a:r>
            <a:endParaRPr lang="en-US" sz="1600" b="1" dirty="0">
              <a:solidFill>
                <a:srgbClr val="FBBF24"/>
              </a:solidFill>
              <a:latin typeface="Plus Jakarta Sans"/>
              <a:ea typeface="Plus Jakarta Sans"/>
              <a:cs typeface="Plus Jakarta Sans"/>
              <a:sym typeface="Plus Jakarta Sans"/>
            </a:endParaRP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1Tim.4: 15. Meditate upon these things; give thyself wholly to them; that thy profiting may appear to all.</a:t>
            </a:r>
            <a:endParaRPr lang="en-US" sz="1600" b="1" dirty="0">
              <a:solidFill>
                <a:srgbClr val="FBBF24"/>
              </a:solidFill>
              <a:latin typeface="Plus Jakarta Sans"/>
              <a:ea typeface="Plus Jakarta Sans"/>
              <a:cs typeface="Plus Jakarta Sans"/>
              <a:sym typeface="Plus Jakarta Sans"/>
            </a:endParaRP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Unprecedented achievement in life is not for everyone – there is  an unprecedented price to pay.</a:t>
            </a:r>
            <a:endParaRPr lang="en-US" sz="1600" b="1" dirty="0">
              <a:solidFill>
                <a:srgbClr val="FBBF24"/>
              </a:solidFill>
              <a:latin typeface="Plus Jakarta Sans"/>
              <a:ea typeface="Plus Jakarta Sans"/>
              <a:cs typeface="Plus Jakarta Sans"/>
              <a:sym typeface="Plus Jakarta Sans"/>
            </a:endParaRP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No meaningful breakthrough without breakdown.</a:t>
            </a:r>
            <a:endParaRPr lang="en-US" sz="1600" b="1" dirty="0">
              <a:solidFill>
                <a:srgbClr val="FBBF24"/>
              </a:solidFill>
              <a:latin typeface="Plus Jakarta Sans"/>
              <a:ea typeface="Plus Jakarta Sans"/>
              <a:cs typeface="Plus Jakarta Sans"/>
              <a:sym typeface="Plus Jakarta Sans"/>
            </a:endParaRP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Behind every disappointment lays lies a blessing, and behind every adversity a disguised treasure </a:t>
            </a:r>
          </a:p>
          <a:p>
            <a:pPr marR="0" lvl="0" algn="l" rtl="0">
              <a:lnSpc>
                <a:spcPct val="160000"/>
              </a:lnSpc>
              <a:spcBef>
                <a:spcPts val="0"/>
              </a:spcBef>
              <a:spcAft>
                <a:spcPts val="0"/>
              </a:spcAft>
              <a:buClr>
                <a:schemeClr val="bg1"/>
              </a:buClr>
            </a:pPr>
            <a:r>
              <a:rPr lang="en-US" sz="1600" b="1" i="0" u="none" strike="noStrike" cap="none" dirty="0">
                <a:solidFill>
                  <a:srgbClr val="FBBF24"/>
                </a:solidFill>
                <a:latin typeface="Plus Jakarta Sans"/>
                <a:ea typeface="Plus Jakarta Sans"/>
                <a:cs typeface="Plus Jakarta Sans"/>
                <a:sym typeface="Plus Jakarta Sans"/>
              </a:rPr>
              <a:t>						– Singapore/Malay.</a:t>
            </a:r>
            <a:endParaRPr lang="en-US" sz="1600" b="1" dirty="0">
              <a:solidFill>
                <a:srgbClr val="FBBF24"/>
              </a:solidFill>
              <a:latin typeface="Plus Jakarta Sans"/>
              <a:ea typeface="Plus Jakarta Sans"/>
              <a:cs typeface="Plus Jakarta Sans"/>
              <a:sym typeface="Plus Jakarta Sans"/>
            </a:endParaRPr>
          </a:p>
          <a:p>
            <a:pPr marL="285750" marR="0" lvl="0" indent="-285750" algn="l" rtl="0">
              <a:lnSpc>
                <a:spcPct val="160000"/>
              </a:lnSpc>
              <a:spcBef>
                <a:spcPts val="0"/>
              </a:spcBef>
              <a:spcAft>
                <a:spcPts val="0"/>
              </a:spcAft>
              <a:buClr>
                <a:schemeClr val="bg1"/>
              </a:buClr>
              <a:buFont typeface="Wingdings" panose="05000000000000000000" pitchFamily="2" charset="2"/>
              <a:buChar char="q"/>
            </a:pPr>
            <a:r>
              <a:rPr lang="en-US" sz="1600" b="1" i="0" u="none" strike="noStrike" cap="none" dirty="0">
                <a:solidFill>
                  <a:srgbClr val="FBBF24"/>
                </a:solidFill>
                <a:latin typeface="Plus Jakarta Sans"/>
                <a:ea typeface="Plus Jakarta Sans"/>
                <a:cs typeface="Plus Jakarta Sans"/>
                <a:sym typeface="Plus Jakarta Sans"/>
              </a:rPr>
              <a:t> Success does not depend on where you come from – it depends on the stuff you are made of .</a:t>
            </a:r>
            <a:br>
              <a:rPr lang="en-US" sz="1600" b="1" i="0" u="none" strike="noStrike" cap="none" dirty="0">
                <a:solidFill>
                  <a:srgbClr val="FBBF24"/>
                </a:solidFill>
                <a:latin typeface="Plus Jakarta Sans"/>
                <a:ea typeface="Plus Jakarta Sans"/>
                <a:cs typeface="Plus Jakarta Sans"/>
                <a:sym typeface="Plus Jakarta Sans"/>
              </a:rPr>
            </a:br>
            <a:r>
              <a:rPr lang="en-US" sz="1600" b="1" i="0" u="none" strike="noStrike" cap="none" dirty="0">
                <a:solidFill>
                  <a:srgbClr val="FBBF24"/>
                </a:solidFill>
                <a:latin typeface="Plus Jakarta Sans"/>
                <a:ea typeface="Plus Jakarta Sans"/>
                <a:cs typeface="Plus Jakarta Sans"/>
                <a:sym typeface="Plus Jakarta Sans"/>
              </a:rPr>
              <a:t>							</a:t>
            </a:r>
            <a:endParaRPr lang="en-US" sz="2000" dirty="0"/>
          </a:p>
        </p:txBody>
      </p:sp>
      <p:sp>
        <p:nvSpPr>
          <p:cNvPr id="5" name="Google Shape;224;p21">
            <a:extLst>
              <a:ext uri="{FF2B5EF4-FFF2-40B4-BE49-F238E27FC236}">
                <a16:creationId xmlns:a16="http://schemas.microsoft.com/office/drawing/2014/main" id="{84D56E2C-5A89-38C5-8CA4-19E7188D75E0}"/>
              </a:ext>
            </a:extLst>
          </p:cNvPr>
          <p:cNvSpPr txBox="1"/>
          <p:nvPr/>
        </p:nvSpPr>
        <p:spPr>
          <a:xfrm>
            <a:off x="723900" y="542791"/>
            <a:ext cx="8870266"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dirty="0">
                <a:solidFill>
                  <a:srgbClr val="CBD5E1"/>
                </a:solidFill>
                <a:latin typeface="Space Grotesk"/>
                <a:ea typeface="Space Grotesk"/>
                <a:cs typeface="Space Grotesk"/>
                <a:sym typeface="Space Grotesk"/>
              </a:rPr>
              <a:t>SUCCESS NUGGETS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856B26B2-FD7E-C7C2-0559-9335D1117994}"/>
            </a:ext>
          </a:extLst>
        </p:cNvPr>
        <p:cNvGrpSpPr/>
        <p:nvPr/>
      </p:nvGrpSpPr>
      <p:grpSpPr>
        <a:xfrm>
          <a:off x="0" y="0"/>
          <a:ext cx="0" cy="0"/>
          <a:chOff x="0" y="0"/>
          <a:chExt cx="0" cy="0"/>
        </a:xfrm>
      </p:grpSpPr>
      <p:pic>
        <p:nvPicPr>
          <p:cNvPr id="249" name="Google Shape;249;p23" descr="image.png">
            <a:extLst>
              <a:ext uri="{FF2B5EF4-FFF2-40B4-BE49-F238E27FC236}">
                <a16:creationId xmlns:a16="http://schemas.microsoft.com/office/drawing/2014/main" id="{1D9A63BA-59ED-8417-B11B-A2654353E5A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TextBox 1">
            <a:extLst>
              <a:ext uri="{FF2B5EF4-FFF2-40B4-BE49-F238E27FC236}">
                <a16:creationId xmlns:a16="http://schemas.microsoft.com/office/drawing/2014/main" id="{F4238939-5A92-C5EE-BB72-2BC837152AB8}"/>
              </a:ext>
            </a:extLst>
          </p:cNvPr>
          <p:cNvSpPr txBox="1"/>
          <p:nvPr/>
        </p:nvSpPr>
        <p:spPr>
          <a:xfrm>
            <a:off x="4192172" y="1336431"/>
            <a:ext cx="184731" cy="1015663"/>
          </a:xfrm>
          <a:prstGeom prst="rect">
            <a:avLst/>
          </a:prstGeom>
          <a:noFill/>
        </p:spPr>
        <p:txBody>
          <a:bodyPr wrap="none" rtlCol="0">
            <a:spAutoFit/>
          </a:bodyPr>
          <a:lstStyle/>
          <a:p>
            <a:endParaRPr lang="en-US" sz="6000" dirty="0">
              <a:solidFill>
                <a:schemeClr val="bg1"/>
              </a:solidFill>
            </a:endParaRPr>
          </a:p>
        </p:txBody>
      </p:sp>
      <p:pic>
        <p:nvPicPr>
          <p:cNvPr id="4" name="Picture 3" descr="Thank You For Listening Images – Browse 13,107 Stock Photos ...">
            <a:extLst>
              <a:ext uri="{FF2B5EF4-FFF2-40B4-BE49-F238E27FC236}">
                <a16:creationId xmlns:a16="http://schemas.microsoft.com/office/drawing/2014/main" id="{F342C93A-1985-A51A-0B81-5EDDEA6033E8}"/>
              </a:ext>
            </a:extLst>
          </p:cNvPr>
          <p:cNvPicPr>
            <a:picLocks noChangeAspect="1"/>
          </p:cNvPicPr>
          <p:nvPr/>
        </p:nvPicPr>
        <p:blipFill>
          <a:blip r:embed="rId4"/>
          <a:stretch>
            <a:fillRect/>
          </a:stretch>
        </p:blipFill>
        <p:spPr>
          <a:xfrm>
            <a:off x="-514350" y="0"/>
            <a:ext cx="13220700" cy="6858000"/>
          </a:xfrm>
          <a:prstGeom prst="rect">
            <a:avLst/>
          </a:prstGeom>
        </p:spPr>
      </p:pic>
    </p:spTree>
    <p:extLst>
      <p:ext uri="{BB962C8B-B14F-4D97-AF65-F5344CB8AC3E}">
        <p14:creationId xmlns:p14="http://schemas.microsoft.com/office/powerpoint/2010/main" val="343105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5" name="Google Shape;95;p14" descr="image.png"/>
          <p:cNvPicPr preferRelativeResize="0"/>
          <p:nvPr/>
        </p:nvPicPr>
        <p:blipFill rotWithShape="1">
          <a:blip r:embed="rId4">
            <a:alphaModFix/>
          </a:blip>
          <a:srcRect/>
          <a:stretch/>
        </p:blipFill>
        <p:spPr>
          <a:xfrm>
            <a:off x="6027390" y="1964977"/>
            <a:ext cx="5440560" cy="3429000"/>
          </a:xfrm>
          <a:prstGeom prst="rect">
            <a:avLst/>
          </a:prstGeom>
          <a:noFill/>
          <a:ln>
            <a:noFill/>
          </a:ln>
        </p:spPr>
      </p:pic>
      <p:sp>
        <p:nvSpPr>
          <p:cNvPr id="97" name="Google Shape;97;p14"/>
          <p:cNvSpPr txBox="1"/>
          <p:nvPr/>
        </p:nvSpPr>
        <p:spPr>
          <a:xfrm>
            <a:off x="723900" y="2675632"/>
            <a:ext cx="5168614" cy="247650"/>
          </a:xfrm>
          <a:prstGeom prst="rect">
            <a:avLst/>
          </a:prstGeom>
          <a:noFill/>
          <a:ln>
            <a:noFill/>
          </a:ln>
        </p:spPr>
        <p:txBody>
          <a:bodyPr spcFirstLastPara="1" wrap="square" lIns="266700" tIns="0" rIns="0" bIns="0" anchor="t" anchorCtr="0">
            <a:spAutoFit/>
          </a:bodyPr>
          <a:lstStyle/>
          <a:p>
            <a:pPr marL="0" marR="0" lvl="0" indent="0" algn="l" rtl="0">
              <a:spcBef>
                <a:spcPts val="0"/>
              </a:spcBef>
              <a:spcAft>
                <a:spcPts val="0"/>
              </a:spcAft>
              <a:buNone/>
            </a:pPr>
            <a:r>
              <a:rPr lang="en-US" sz="1500" b="1" i="0" u="none" strike="noStrike" cap="none">
                <a:solidFill>
                  <a:srgbClr val="FBBF24"/>
                </a:solidFill>
                <a:latin typeface="Space Grotesk"/>
                <a:ea typeface="Space Grotesk"/>
                <a:cs typeface="Space Grotesk"/>
                <a:sym typeface="Space Grotesk"/>
              </a:rPr>
              <a:t>EXODUS 3:8a</a:t>
            </a:r>
            <a:endParaRPr/>
          </a:p>
        </p:txBody>
      </p:sp>
      <p:sp>
        <p:nvSpPr>
          <p:cNvPr id="98" name="Google Shape;98;p14"/>
          <p:cNvSpPr txBox="1"/>
          <p:nvPr/>
        </p:nvSpPr>
        <p:spPr>
          <a:xfrm>
            <a:off x="723900" y="3113782"/>
            <a:ext cx="4922490" cy="2616101"/>
          </a:xfrm>
          <a:prstGeom prst="rect">
            <a:avLst/>
          </a:prstGeom>
          <a:noFill/>
          <a:ln>
            <a:noFill/>
          </a:ln>
        </p:spPr>
        <p:txBody>
          <a:bodyPr spcFirstLastPara="1" wrap="square" lIns="0" tIns="0" rIns="0" bIns="0" anchor="t" anchorCtr="0">
            <a:spAutoFit/>
          </a:bodyPr>
          <a:lstStyle/>
          <a:p>
            <a:pPr marL="0" marR="0" lvl="0" indent="0" algn="l" rtl="0">
              <a:lnSpc>
                <a:spcPct val="170000"/>
              </a:lnSpc>
              <a:spcBef>
                <a:spcPts val="0"/>
              </a:spcBef>
              <a:spcAft>
                <a:spcPts val="0"/>
              </a:spcAft>
              <a:buNone/>
            </a:pPr>
            <a:r>
              <a:rPr lang="en-US" sz="2000" b="0" i="1" u="none" strike="noStrike" cap="none" dirty="0">
                <a:solidFill>
                  <a:srgbClr val="FFFFFF"/>
                </a:solidFill>
                <a:latin typeface="Plus Jakarta Sans"/>
                <a:ea typeface="Plus Jakarta Sans"/>
                <a:cs typeface="Plus Jakarta Sans"/>
                <a:sym typeface="Plus Jakarta Sans"/>
              </a:rPr>
              <a:t>"And I am come down to deliver them out of the hand of the Egyptians, and to bring them up out of that land unto a good land and a large, unto a land flowing with milk and honey..."</a:t>
            </a:r>
            <a:endParaRPr sz="2000" dirty="0"/>
          </a:p>
        </p:txBody>
      </p:sp>
      <p:pic>
        <p:nvPicPr>
          <p:cNvPr id="99" name="Google Shape;99;p14" descr="image.png"/>
          <p:cNvPicPr preferRelativeResize="0"/>
          <p:nvPr/>
        </p:nvPicPr>
        <p:blipFill rotWithShape="1">
          <a:blip r:embed="rId5">
            <a:alphaModFix/>
          </a:blip>
          <a:srcRect/>
          <a:stretch/>
        </p:blipFill>
        <p:spPr>
          <a:xfrm>
            <a:off x="6036915" y="1974502"/>
            <a:ext cx="5421510" cy="3409950"/>
          </a:xfrm>
          <a:prstGeom prst="rect">
            <a:avLst/>
          </a:prstGeom>
          <a:noFill/>
          <a:ln>
            <a:noFill/>
          </a:ln>
        </p:spPr>
      </p:pic>
      <p:pic>
        <p:nvPicPr>
          <p:cNvPr id="100" name="Google Shape;100;p14" descr="image.png"/>
          <p:cNvPicPr preferRelativeResize="0"/>
          <p:nvPr/>
        </p:nvPicPr>
        <p:blipFill rotWithShape="1">
          <a:blip r:embed="rId6">
            <a:alphaModFix/>
          </a:blip>
          <a:srcRect/>
          <a:stretch/>
        </p:blipFill>
        <p:spPr>
          <a:xfrm>
            <a:off x="723900" y="2704207"/>
            <a:ext cx="171450" cy="190500"/>
          </a:xfrm>
          <a:prstGeom prst="rect">
            <a:avLst/>
          </a:prstGeom>
          <a:noFill/>
          <a:ln>
            <a:noFill/>
          </a:ln>
        </p:spPr>
      </p:pic>
      <p:sp>
        <p:nvSpPr>
          <p:cNvPr id="102" name="Google Shape;102;p14"/>
          <p:cNvSpPr txBox="1"/>
          <p:nvPr/>
        </p:nvSpPr>
        <p:spPr>
          <a:xfrm>
            <a:off x="2322559" y="6403954"/>
            <a:ext cx="8450216" cy="27699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125" b="1" i="0" u="none" strike="noStrike" cap="none" dirty="0">
                <a:solidFill>
                  <a:srgbClr val="FBBF24"/>
                </a:solidFill>
                <a:latin typeface="Plus Jakarta Sans"/>
                <a:ea typeface="Plus Jakarta Sans"/>
                <a:cs typeface="Plus Jakarta Sans"/>
                <a:sym typeface="Plus Jakarta Sans"/>
              </a:rPr>
              <a:t>Agribusiness Mandate:</a:t>
            </a:r>
            <a:r>
              <a:rPr lang="en-US" sz="1125" b="0" i="0" u="none" strike="noStrike" cap="none" dirty="0">
                <a:solidFill>
                  <a:srgbClr val="CBD5E1"/>
                </a:solidFill>
                <a:latin typeface="Plus Jakarta Sans"/>
                <a:ea typeface="Plus Jakarta Sans"/>
                <a:cs typeface="Plus Jakarta Sans"/>
                <a:sym typeface="Plus Jakarta Sans"/>
              </a:rPr>
              <a:t> Harnessing Nigeria's highly fertile agricultural resources as a promised vehicle for wealth creation.</a:t>
            </a:r>
            <a:endParaRPr dirty="0"/>
          </a:p>
        </p:txBody>
      </p:sp>
      <p:sp>
        <p:nvSpPr>
          <p:cNvPr id="103" name="Google Shape;103;p14"/>
          <p:cNvSpPr txBox="1"/>
          <p:nvPr/>
        </p:nvSpPr>
        <p:spPr>
          <a:xfrm>
            <a:off x="723900" y="533400"/>
            <a:ext cx="8842131" cy="4216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a:solidFill>
                  <a:srgbClr val="CBD5E1"/>
                </a:solidFill>
                <a:latin typeface="Space Grotesk"/>
                <a:ea typeface="Space Grotesk"/>
                <a:cs typeface="Space Grotesk"/>
                <a:sym typeface="Space Grotesk"/>
              </a:rPr>
              <a:t>A Promised Land of Abundance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TextBox 3">
            <a:extLst>
              <a:ext uri="{FF2B5EF4-FFF2-40B4-BE49-F238E27FC236}">
                <a16:creationId xmlns:a16="http://schemas.microsoft.com/office/drawing/2014/main" id="{CF477218-7710-64E8-E76F-1F99E06AFEA7}"/>
              </a:ext>
            </a:extLst>
          </p:cNvPr>
          <p:cNvSpPr txBox="1"/>
          <p:nvPr/>
        </p:nvSpPr>
        <p:spPr>
          <a:xfrm>
            <a:off x="5907375" y="1059119"/>
            <a:ext cx="5760486" cy="4739759"/>
          </a:xfrm>
          <a:prstGeom prst="rect">
            <a:avLst/>
          </a:prstGeom>
          <a:solidFill>
            <a:schemeClr val="lt1"/>
          </a:solidFill>
        </p:spPr>
        <p:txBody>
          <a:bodyPr wrap="square" rtlCol="0">
            <a:spAutoFit/>
          </a:bodyPr>
          <a:lstStyle/>
          <a:p>
            <a:pPr algn="ctr"/>
            <a:r>
              <a:rPr lang="en-US" sz="4400" dirty="0"/>
              <a:t> </a:t>
            </a:r>
          </a:p>
          <a:p>
            <a:pPr algn="ctr"/>
            <a:r>
              <a:rPr lang="en-US" sz="2800" dirty="0">
                <a:solidFill>
                  <a:srgbClr val="00B050"/>
                </a:solidFill>
                <a:latin typeface="Arial Black" panose="020B0A04020102020204" pitchFamily="34" charset="0"/>
              </a:rPr>
              <a:t>BY</a:t>
            </a:r>
          </a:p>
          <a:p>
            <a:pPr algn="ctr"/>
            <a:endParaRPr lang="en-US" sz="4400" dirty="0">
              <a:solidFill>
                <a:srgbClr val="00B050"/>
              </a:solidFill>
              <a:latin typeface="Arial Black" panose="020B0A04020102020204" pitchFamily="34" charset="0"/>
            </a:endParaRPr>
          </a:p>
          <a:p>
            <a:pPr algn="ctr"/>
            <a:endParaRPr lang="en-US" sz="4400" dirty="0">
              <a:solidFill>
                <a:srgbClr val="00B050"/>
              </a:solidFill>
              <a:latin typeface="Arial Black" panose="020B0A04020102020204" pitchFamily="34" charset="0"/>
            </a:endParaRPr>
          </a:p>
          <a:p>
            <a:pPr algn="ctr"/>
            <a:r>
              <a:rPr lang="en-US" sz="4400" dirty="0">
                <a:solidFill>
                  <a:srgbClr val="00B050"/>
                </a:solidFill>
                <a:latin typeface="Berlin Sans FB Demi" panose="020E0802020502020306" pitchFamily="34" charset="0"/>
              </a:rPr>
              <a:t>DANIEL GEMANA</a:t>
            </a:r>
          </a:p>
          <a:p>
            <a:pPr algn="ctr"/>
            <a:r>
              <a:rPr lang="en-US" sz="2000" dirty="0">
                <a:solidFill>
                  <a:srgbClr val="00B050"/>
                </a:solidFill>
                <a:latin typeface="Arial Black" panose="020B0A04020102020204" pitchFamily="34" charset="0"/>
              </a:rPr>
              <a:t>YPF FCT PRESISDENT/CEO VERTEX AGRO LTD</a:t>
            </a:r>
          </a:p>
          <a:p>
            <a:pPr algn="ctr"/>
            <a:endParaRPr lang="en-US" sz="2000" dirty="0">
              <a:solidFill>
                <a:srgbClr val="00B050"/>
              </a:solidFill>
              <a:latin typeface="Arial Black" panose="020B0A04020102020204" pitchFamily="34" charset="0"/>
            </a:endParaRPr>
          </a:p>
          <a:p>
            <a:pPr algn="ctr"/>
            <a:endParaRPr lang="en-US" sz="2000" dirty="0">
              <a:solidFill>
                <a:srgbClr val="00B050"/>
              </a:solidFill>
              <a:latin typeface="Arial Black" panose="020B0A04020102020204" pitchFamily="34" charset="0"/>
            </a:endParaRPr>
          </a:p>
          <a:p>
            <a:pPr algn="ctr"/>
            <a:endParaRPr lang="en-US" sz="1800" dirty="0">
              <a:latin typeface="Arial Black" panose="020B0A04020102020204" pitchFamily="34" charset="0"/>
            </a:endParaRPr>
          </a:p>
        </p:txBody>
      </p:sp>
      <p:grpSp>
        <p:nvGrpSpPr>
          <p:cNvPr id="7" name="Group 6">
            <a:extLst>
              <a:ext uri="{FF2B5EF4-FFF2-40B4-BE49-F238E27FC236}">
                <a16:creationId xmlns:a16="http://schemas.microsoft.com/office/drawing/2014/main" id="{0DB466BA-064E-4D28-A505-281B91C0E245}"/>
              </a:ext>
            </a:extLst>
          </p:cNvPr>
          <p:cNvGrpSpPr/>
          <p:nvPr/>
        </p:nvGrpSpPr>
        <p:grpSpPr>
          <a:xfrm>
            <a:off x="1030575" y="949570"/>
            <a:ext cx="4895557" cy="4958862"/>
            <a:chOff x="777357" y="949570"/>
            <a:chExt cx="4895557" cy="4958862"/>
          </a:xfrm>
        </p:grpSpPr>
        <p:sp>
          <p:nvSpPr>
            <p:cNvPr id="6" name="Rectangle 5">
              <a:extLst>
                <a:ext uri="{FF2B5EF4-FFF2-40B4-BE49-F238E27FC236}">
                  <a16:creationId xmlns:a16="http://schemas.microsoft.com/office/drawing/2014/main" id="{6F3D41D7-2F36-8E74-6FFF-AABDAB456B9D}"/>
                </a:ext>
              </a:extLst>
            </p:cNvPr>
            <p:cNvSpPr/>
            <p:nvPr/>
          </p:nvSpPr>
          <p:spPr>
            <a:xfrm>
              <a:off x="777357" y="949570"/>
              <a:ext cx="4895557" cy="49588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3DC424-E2C0-89BC-4C4D-CE3608774EBA}"/>
                </a:ext>
              </a:extLst>
            </p:cNvPr>
            <p:cNvPicPr>
              <a:picLocks noChangeAspect="1"/>
            </p:cNvPicPr>
            <p:nvPr/>
          </p:nvPicPr>
          <p:blipFill>
            <a:blip r:embed="rId4"/>
            <a:srcRect t="25230" b="7282"/>
            <a:stretch>
              <a:fillRect/>
            </a:stretch>
          </p:blipFill>
          <p:spPr>
            <a:xfrm>
              <a:off x="938901" y="1114864"/>
              <a:ext cx="4553712" cy="462827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710960A-1FD4-0065-DEF6-39052F61B346}"/>
            </a:ext>
          </a:extLst>
        </p:cNvPr>
        <p:cNvGrpSpPr/>
        <p:nvPr/>
      </p:nvGrpSpPr>
      <p:grpSpPr>
        <a:xfrm>
          <a:off x="0" y="0"/>
          <a:ext cx="0" cy="0"/>
          <a:chOff x="0" y="0"/>
          <a:chExt cx="0" cy="0"/>
        </a:xfrm>
      </p:grpSpPr>
      <p:pic>
        <p:nvPicPr>
          <p:cNvPr id="109" name="Google Shape;109;p15" descr="image.png">
            <a:extLst>
              <a:ext uri="{FF2B5EF4-FFF2-40B4-BE49-F238E27FC236}">
                <a16:creationId xmlns:a16="http://schemas.microsoft.com/office/drawing/2014/main" id="{02BECB48-0194-858A-97F6-B9DECFE2FCB6}"/>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0" name="Google Shape;110;p15" descr="image.png">
            <a:extLst>
              <a:ext uri="{FF2B5EF4-FFF2-40B4-BE49-F238E27FC236}">
                <a16:creationId xmlns:a16="http://schemas.microsoft.com/office/drawing/2014/main" id="{9CBF3243-249E-2219-04A3-B08CEAF3B83F}"/>
              </a:ext>
            </a:extLst>
          </p:cNvPr>
          <p:cNvPicPr preferRelativeResize="0"/>
          <p:nvPr/>
        </p:nvPicPr>
        <p:blipFill rotWithShape="1">
          <a:blip r:embed="rId4">
            <a:alphaModFix/>
          </a:blip>
          <a:srcRect/>
          <a:stretch/>
        </p:blipFill>
        <p:spPr>
          <a:xfrm>
            <a:off x="723900" y="1869726"/>
            <a:ext cx="5205412" cy="4024635"/>
          </a:xfrm>
          <a:prstGeom prst="rect">
            <a:avLst/>
          </a:prstGeom>
          <a:noFill/>
          <a:ln>
            <a:solidFill>
              <a:srgbClr val="006600"/>
            </a:solidFill>
          </a:ln>
        </p:spPr>
      </p:pic>
      <p:pic>
        <p:nvPicPr>
          <p:cNvPr id="111" name="Google Shape;111;p15" descr="image.png">
            <a:extLst>
              <a:ext uri="{FF2B5EF4-FFF2-40B4-BE49-F238E27FC236}">
                <a16:creationId xmlns:a16="http://schemas.microsoft.com/office/drawing/2014/main" id="{A28CAC50-5D97-50C5-50DD-B6ED3B7809CC}"/>
              </a:ext>
            </a:extLst>
          </p:cNvPr>
          <p:cNvPicPr preferRelativeResize="0"/>
          <p:nvPr/>
        </p:nvPicPr>
        <p:blipFill rotWithShape="1">
          <a:blip r:embed="rId5">
            <a:alphaModFix/>
          </a:blip>
          <a:srcRect/>
          <a:stretch/>
        </p:blipFill>
        <p:spPr>
          <a:xfrm>
            <a:off x="6262687" y="1869727"/>
            <a:ext cx="5205412" cy="4024636"/>
          </a:xfrm>
          <a:prstGeom prst="rect">
            <a:avLst/>
          </a:prstGeom>
          <a:noFill/>
          <a:ln>
            <a:noFill/>
          </a:ln>
        </p:spPr>
      </p:pic>
      <p:sp>
        <p:nvSpPr>
          <p:cNvPr id="113" name="Google Shape;113;p15">
            <a:extLst>
              <a:ext uri="{FF2B5EF4-FFF2-40B4-BE49-F238E27FC236}">
                <a16:creationId xmlns:a16="http://schemas.microsoft.com/office/drawing/2014/main" id="{0DE28E32-DAC8-4D8C-CD74-24CB7642DEFE}"/>
              </a:ext>
            </a:extLst>
          </p:cNvPr>
          <p:cNvSpPr txBox="1"/>
          <p:nvPr/>
        </p:nvSpPr>
        <p:spPr>
          <a:xfrm>
            <a:off x="1066800" y="2212627"/>
            <a:ext cx="2233612" cy="243780"/>
          </a:xfrm>
          <a:prstGeom prst="rect">
            <a:avLst/>
          </a:prstGeom>
          <a:noFill/>
          <a:ln>
            <a:noFill/>
          </a:ln>
        </p:spPr>
        <p:txBody>
          <a:bodyPr spcFirstLastPara="1" wrap="square" lIns="22382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EF4444"/>
                </a:solidFill>
                <a:latin typeface="Plus Jakarta Sans"/>
                <a:ea typeface="Plus Jakarta Sans"/>
                <a:cs typeface="Plus Jakarta Sans"/>
                <a:sym typeface="Plus Jakarta Sans"/>
              </a:rPr>
              <a:t>RED OCEAN DYNAMICS</a:t>
            </a:r>
            <a:endParaRPr/>
          </a:p>
        </p:txBody>
      </p:sp>
      <p:sp>
        <p:nvSpPr>
          <p:cNvPr id="114" name="Google Shape;114;p15">
            <a:extLst>
              <a:ext uri="{FF2B5EF4-FFF2-40B4-BE49-F238E27FC236}">
                <a16:creationId xmlns:a16="http://schemas.microsoft.com/office/drawing/2014/main" id="{F869BBE6-50A5-E6A4-CC4F-45482507DF65}"/>
              </a:ext>
            </a:extLst>
          </p:cNvPr>
          <p:cNvSpPr txBox="1"/>
          <p:nvPr/>
        </p:nvSpPr>
        <p:spPr>
          <a:xfrm>
            <a:off x="1066800" y="2570708"/>
            <a:ext cx="3130391" cy="295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Space Grotesk"/>
                <a:ea typeface="Space Grotesk"/>
                <a:cs typeface="Space Grotesk"/>
                <a:sym typeface="Space Grotesk"/>
              </a:rPr>
              <a:t>The Fight for Market Share</a:t>
            </a:r>
            <a:endParaRPr/>
          </a:p>
        </p:txBody>
      </p:sp>
      <p:sp>
        <p:nvSpPr>
          <p:cNvPr id="115" name="Google Shape;115;p15">
            <a:extLst>
              <a:ext uri="{FF2B5EF4-FFF2-40B4-BE49-F238E27FC236}">
                <a16:creationId xmlns:a16="http://schemas.microsoft.com/office/drawing/2014/main" id="{85F283D6-057E-5811-A93D-91B4D2D3DFDC}"/>
              </a:ext>
            </a:extLst>
          </p:cNvPr>
          <p:cNvSpPr txBox="1"/>
          <p:nvPr/>
        </p:nvSpPr>
        <p:spPr>
          <a:xfrm>
            <a:off x="1066800" y="3018383"/>
            <a:ext cx="4519612" cy="206825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0" i="0" u="none" strike="noStrike" cap="none" dirty="0">
                <a:solidFill>
                  <a:srgbClr val="CBD5E1"/>
                </a:solidFill>
                <a:latin typeface="Plus Jakarta Sans"/>
                <a:ea typeface="Plus Jakarta Sans"/>
                <a:cs typeface="Plus Jakarta Sans"/>
                <a:sym typeface="Plus Jakarta Sans"/>
              </a:rPr>
              <a:t>Represents traditional industries in existence today. Competitors battle fiercely in overcrowded market spaces, turning the ocean blood-red. Value creation is strictly incremental, focusing primarily on margins, cutting costs, and attempting to beat current competitors on standard parameters.</a:t>
            </a:r>
            <a:endParaRPr sz="1800" dirty="0"/>
          </a:p>
        </p:txBody>
      </p:sp>
      <p:sp>
        <p:nvSpPr>
          <p:cNvPr id="116" name="Google Shape;116;p15">
            <a:extLst>
              <a:ext uri="{FF2B5EF4-FFF2-40B4-BE49-F238E27FC236}">
                <a16:creationId xmlns:a16="http://schemas.microsoft.com/office/drawing/2014/main" id="{82B51802-A60E-6F5B-E6FC-8F3CA439D7C2}"/>
              </a:ext>
            </a:extLst>
          </p:cNvPr>
          <p:cNvSpPr txBox="1"/>
          <p:nvPr/>
        </p:nvSpPr>
        <p:spPr>
          <a:xfrm>
            <a:off x="6605587" y="2212627"/>
            <a:ext cx="2395537" cy="243780"/>
          </a:xfrm>
          <a:prstGeom prst="rect">
            <a:avLst/>
          </a:prstGeom>
          <a:noFill/>
          <a:ln>
            <a:noFill/>
          </a:ln>
        </p:spPr>
        <p:txBody>
          <a:bodyPr spcFirstLastPara="1" wrap="square" lIns="24287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10B981"/>
                </a:solidFill>
                <a:latin typeface="Plus Jakarta Sans"/>
                <a:ea typeface="Plus Jakarta Sans"/>
                <a:cs typeface="Plus Jakarta Sans"/>
                <a:sym typeface="Plus Jakarta Sans"/>
              </a:rPr>
              <a:t>BLUE OCEAN FRONTIERS</a:t>
            </a:r>
            <a:endParaRPr/>
          </a:p>
        </p:txBody>
      </p:sp>
      <p:sp>
        <p:nvSpPr>
          <p:cNvPr id="117" name="Google Shape;117;p15">
            <a:extLst>
              <a:ext uri="{FF2B5EF4-FFF2-40B4-BE49-F238E27FC236}">
                <a16:creationId xmlns:a16="http://schemas.microsoft.com/office/drawing/2014/main" id="{60E8C255-9A17-35F7-76B5-677EE4A3F84E}"/>
              </a:ext>
            </a:extLst>
          </p:cNvPr>
          <p:cNvSpPr txBox="1"/>
          <p:nvPr/>
        </p:nvSpPr>
        <p:spPr>
          <a:xfrm>
            <a:off x="6605587" y="2570708"/>
            <a:ext cx="3280410" cy="295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Space Grotesk"/>
                <a:ea typeface="Space Grotesk"/>
                <a:cs typeface="Space Grotesk"/>
                <a:sym typeface="Space Grotesk"/>
              </a:rPr>
              <a:t>Unlocking Untapped Spaces</a:t>
            </a:r>
            <a:endParaRPr/>
          </a:p>
        </p:txBody>
      </p:sp>
      <p:sp>
        <p:nvSpPr>
          <p:cNvPr id="118" name="Google Shape;118;p15">
            <a:extLst>
              <a:ext uri="{FF2B5EF4-FFF2-40B4-BE49-F238E27FC236}">
                <a16:creationId xmlns:a16="http://schemas.microsoft.com/office/drawing/2014/main" id="{B66E56AD-9419-70B3-E001-E303FF4694F1}"/>
              </a:ext>
            </a:extLst>
          </p:cNvPr>
          <p:cNvSpPr txBox="1"/>
          <p:nvPr/>
        </p:nvSpPr>
        <p:spPr>
          <a:xfrm>
            <a:off x="6605587" y="3018383"/>
            <a:ext cx="4519612" cy="2412968"/>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0" i="0" u="none" strike="noStrike" cap="none" dirty="0">
                <a:solidFill>
                  <a:srgbClr val="CBD5E1"/>
                </a:solidFill>
                <a:latin typeface="Plus Jakarta Sans"/>
                <a:ea typeface="Plus Jakarta Sans"/>
                <a:cs typeface="Plus Jakarta Sans"/>
                <a:sym typeface="Plus Jakarta Sans"/>
              </a:rPr>
              <a:t>Denotes industries not in existence today—untapped, clean markets ripe for development. Here, rules are unwritten and competition is completely irrelevant. Value innovation allows forward-thinking enterprises to create a vertical leap in value for buyers, unlocking huge new consumer demand.</a:t>
            </a:r>
            <a:endParaRPr sz="1800" dirty="0"/>
          </a:p>
        </p:txBody>
      </p:sp>
      <p:pic>
        <p:nvPicPr>
          <p:cNvPr id="119" name="Google Shape;119;p15" descr="image.png">
            <a:extLst>
              <a:ext uri="{FF2B5EF4-FFF2-40B4-BE49-F238E27FC236}">
                <a16:creationId xmlns:a16="http://schemas.microsoft.com/office/drawing/2014/main" id="{E1E2C5AC-7FFB-4B65-3919-14B96B6CBA29}"/>
              </a:ext>
            </a:extLst>
          </p:cNvPr>
          <p:cNvPicPr preferRelativeResize="0"/>
          <p:nvPr/>
        </p:nvPicPr>
        <p:blipFill rotWithShape="1">
          <a:blip r:embed="rId6">
            <a:alphaModFix/>
          </a:blip>
          <a:srcRect/>
          <a:stretch/>
        </p:blipFill>
        <p:spPr>
          <a:xfrm>
            <a:off x="1066800" y="2260252"/>
            <a:ext cx="147637" cy="152400"/>
          </a:xfrm>
          <a:prstGeom prst="rect">
            <a:avLst/>
          </a:prstGeom>
          <a:noFill/>
          <a:ln>
            <a:noFill/>
          </a:ln>
        </p:spPr>
      </p:pic>
      <p:pic>
        <p:nvPicPr>
          <p:cNvPr id="120" name="Google Shape;120;p15" descr="image.png">
            <a:extLst>
              <a:ext uri="{FF2B5EF4-FFF2-40B4-BE49-F238E27FC236}">
                <a16:creationId xmlns:a16="http://schemas.microsoft.com/office/drawing/2014/main" id="{75C3A846-B3BD-D40D-9646-7219C464D40D}"/>
              </a:ext>
            </a:extLst>
          </p:cNvPr>
          <p:cNvPicPr preferRelativeResize="0"/>
          <p:nvPr/>
        </p:nvPicPr>
        <p:blipFill rotWithShape="1">
          <a:blip r:embed="rId7">
            <a:alphaModFix/>
          </a:blip>
          <a:srcRect/>
          <a:stretch/>
        </p:blipFill>
        <p:spPr>
          <a:xfrm>
            <a:off x="6605587" y="2260252"/>
            <a:ext cx="166687" cy="152400"/>
          </a:xfrm>
          <a:prstGeom prst="rect">
            <a:avLst/>
          </a:prstGeom>
          <a:noFill/>
          <a:ln>
            <a:noFill/>
          </a:ln>
        </p:spPr>
      </p:pic>
      <p:sp>
        <p:nvSpPr>
          <p:cNvPr id="121" name="Google Shape;121;p15">
            <a:extLst>
              <a:ext uri="{FF2B5EF4-FFF2-40B4-BE49-F238E27FC236}">
                <a16:creationId xmlns:a16="http://schemas.microsoft.com/office/drawing/2014/main" id="{E94D0C2C-26DE-C551-EFBD-F3F3139B9ED8}"/>
              </a:ext>
            </a:extLst>
          </p:cNvPr>
          <p:cNvSpPr txBox="1"/>
          <p:nvPr/>
        </p:nvSpPr>
        <p:spPr>
          <a:xfrm>
            <a:off x="1514951" y="755888"/>
            <a:ext cx="9162097" cy="4154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700" b="1" i="0" u="none" strike="noStrike" cap="none" dirty="0">
                <a:solidFill>
                  <a:srgbClr val="CBD5E1"/>
                </a:solidFill>
                <a:latin typeface="Space Grotesk"/>
                <a:ea typeface="Space Grotesk"/>
                <a:cs typeface="Space Grotesk"/>
                <a:sym typeface="Space Grotesk"/>
              </a:rPr>
              <a:t>Blue Ocean Strategy Foundations</a:t>
            </a:r>
            <a:endParaRPr dirty="0"/>
          </a:p>
        </p:txBody>
      </p:sp>
    </p:spTree>
    <p:extLst>
      <p:ext uri="{BB962C8B-B14F-4D97-AF65-F5344CB8AC3E}">
        <p14:creationId xmlns:p14="http://schemas.microsoft.com/office/powerpoint/2010/main" val="237626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 name="Rectangle: Rounded Corners 5">
            <a:extLst>
              <a:ext uri="{FF2B5EF4-FFF2-40B4-BE49-F238E27FC236}">
                <a16:creationId xmlns:a16="http://schemas.microsoft.com/office/drawing/2014/main" id="{BFC0F3D9-FDE1-97E8-1358-D3734EAB13DC}"/>
              </a:ext>
            </a:extLst>
          </p:cNvPr>
          <p:cNvSpPr/>
          <p:nvPr/>
        </p:nvSpPr>
        <p:spPr>
          <a:xfrm>
            <a:off x="7240914" y="389687"/>
            <a:ext cx="4039123" cy="2599227"/>
          </a:xfrm>
          <a:prstGeom prst="roundRect">
            <a:avLst>
              <a:gd name="adj" fmla="val 565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Google Shape;130;p16"/>
          <p:cNvSpPr txBox="1"/>
          <p:nvPr/>
        </p:nvSpPr>
        <p:spPr>
          <a:xfrm>
            <a:off x="723900" y="1409200"/>
            <a:ext cx="6256719"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dirty="0">
                <a:solidFill>
                  <a:srgbClr val="FFFFFF"/>
                </a:solidFill>
                <a:latin typeface="Space Grotesk"/>
                <a:ea typeface="Space Grotesk"/>
                <a:cs typeface="Space Grotesk"/>
                <a:sym typeface="Space Grotesk"/>
              </a:rPr>
              <a:t>Ford's Historic Blue Ocean Leap</a:t>
            </a:r>
            <a:endParaRPr dirty="0"/>
          </a:p>
        </p:txBody>
      </p:sp>
      <p:sp>
        <p:nvSpPr>
          <p:cNvPr id="131" name="Google Shape;131;p16"/>
          <p:cNvSpPr txBox="1"/>
          <p:nvPr/>
        </p:nvSpPr>
        <p:spPr>
          <a:xfrm>
            <a:off x="723900" y="1996759"/>
            <a:ext cx="5958780" cy="59093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CBD5E1"/>
                </a:solidFill>
                <a:latin typeface="Plus Jakarta Sans"/>
                <a:ea typeface="Plus Jakarta Sans"/>
                <a:cs typeface="Plus Jakarta Sans"/>
                <a:sym typeface="Plus Jakarta Sans"/>
              </a:rPr>
              <a:t>At the turn of the century, horse carriages and highly exclusive custom automobiles defined travel. Ford reinvented the paradigm.</a:t>
            </a:r>
            <a:endParaRPr sz="1600" dirty="0"/>
          </a:p>
        </p:txBody>
      </p:sp>
      <p:pic>
        <p:nvPicPr>
          <p:cNvPr id="132" name="Google Shape;132;p16" descr="image.png"/>
          <p:cNvPicPr preferRelativeResize="0"/>
          <p:nvPr/>
        </p:nvPicPr>
        <p:blipFill rotWithShape="1">
          <a:blip r:embed="rId4">
            <a:alphaModFix/>
          </a:blip>
          <a:srcRect/>
          <a:stretch/>
        </p:blipFill>
        <p:spPr>
          <a:xfrm>
            <a:off x="7073205" y="3179415"/>
            <a:ext cx="4385369" cy="3409950"/>
          </a:xfrm>
          <a:prstGeom prst="rect">
            <a:avLst/>
          </a:prstGeom>
          <a:noFill/>
          <a:ln>
            <a:noFill/>
          </a:ln>
        </p:spPr>
      </p:pic>
      <p:pic>
        <p:nvPicPr>
          <p:cNvPr id="133" name="Google Shape;133;p16" descr="image.png"/>
          <p:cNvPicPr preferRelativeResize="0"/>
          <p:nvPr/>
        </p:nvPicPr>
        <p:blipFill rotWithShape="1">
          <a:blip r:embed="rId5">
            <a:alphaModFix/>
          </a:blip>
          <a:srcRect/>
          <a:stretch/>
        </p:blipFill>
        <p:spPr>
          <a:xfrm>
            <a:off x="683363" y="2825305"/>
            <a:ext cx="114300" cy="133350"/>
          </a:xfrm>
          <a:prstGeom prst="rect">
            <a:avLst/>
          </a:prstGeom>
          <a:noFill/>
          <a:ln>
            <a:noFill/>
          </a:ln>
        </p:spPr>
      </p:pic>
      <p:sp>
        <p:nvSpPr>
          <p:cNvPr id="134" name="Google Shape;134;p16"/>
          <p:cNvSpPr txBox="1"/>
          <p:nvPr/>
        </p:nvSpPr>
        <p:spPr>
          <a:xfrm>
            <a:off x="911963" y="2777680"/>
            <a:ext cx="573018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Duryea Custom Car (1893):</a:t>
            </a:r>
            <a:r>
              <a:rPr lang="en-US" sz="1200" b="0" i="0" u="none" strike="noStrike" cap="none" dirty="0">
                <a:solidFill>
                  <a:srgbClr val="CBD5E1"/>
                </a:solidFill>
                <a:latin typeface="Plus Jakarta Sans"/>
                <a:ea typeface="Plus Jakarta Sans"/>
                <a:cs typeface="Plus Jakarta Sans"/>
                <a:sym typeface="Plus Jakarta Sans"/>
              </a:rPr>
              <a:t> Sold for $1,500 (twice the average American family income). Regarded as a symbol of "arrogant wealth" with extremely limited market viability.</a:t>
            </a:r>
            <a:endParaRPr sz="1600" dirty="0"/>
          </a:p>
        </p:txBody>
      </p:sp>
      <p:pic>
        <p:nvPicPr>
          <p:cNvPr id="135" name="Google Shape;135;p16" descr="image.png"/>
          <p:cNvPicPr preferRelativeResize="0"/>
          <p:nvPr/>
        </p:nvPicPr>
        <p:blipFill rotWithShape="1">
          <a:blip r:embed="rId6">
            <a:alphaModFix/>
          </a:blip>
          <a:srcRect/>
          <a:stretch/>
        </p:blipFill>
        <p:spPr>
          <a:xfrm>
            <a:off x="683363" y="3834826"/>
            <a:ext cx="133350" cy="133350"/>
          </a:xfrm>
          <a:prstGeom prst="rect">
            <a:avLst/>
          </a:prstGeom>
          <a:noFill/>
          <a:ln>
            <a:noFill/>
          </a:ln>
        </p:spPr>
      </p:pic>
      <p:sp>
        <p:nvSpPr>
          <p:cNvPr id="136" name="Google Shape;136;p16"/>
          <p:cNvSpPr txBox="1"/>
          <p:nvPr/>
        </p:nvSpPr>
        <p:spPr>
          <a:xfrm>
            <a:off x="931013" y="3787201"/>
            <a:ext cx="5711130" cy="157581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Ford Model T (1908):</a:t>
            </a:r>
            <a:r>
              <a:rPr lang="en-US" sz="1200" b="0" i="0" u="none" strike="noStrike" cap="none" dirty="0">
                <a:solidFill>
                  <a:srgbClr val="CBD5E1"/>
                </a:solidFill>
                <a:latin typeface="Plus Jakarta Sans"/>
                <a:ea typeface="Plus Jakarta Sans"/>
                <a:cs typeface="Plus Jakarta Sans"/>
                <a:sym typeface="Plus Jakarta Sans"/>
              </a:rPr>
              <a:t> Positioned as a "car for the great multitude". Scaled via standardized manufacturing (only in black) to drop price from $850 down to $290 by 1924. Market share  went up from 9% in 1908 to 61% by 1921. It exploded and created a huge bloc ocean.</a:t>
            </a:r>
          </a:p>
          <a:p>
            <a:pPr marL="0" marR="0" lvl="0" indent="0" algn="l" rtl="0">
              <a:lnSpc>
                <a:spcPct val="160000"/>
              </a:lnSpc>
              <a:spcBef>
                <a:spcPts val="0"/>
              </a:spcBef>
              <a:spcAft>
                <a:spcPts val="0"/>
              </a:spcAft>
              <a:buNone/>
            </a:pPr>
            <a:endParaRPr sz="1600" dirty="0"/>
          </a:p>
        </p:txBody>
      </p:sp>
      <p:pic>
        <p:nvPicPr>
          <p:cNvPr id="137" name="Google Shape;137;p16" descr="image.png"/>
          <p:cNvPicPr preferRelativeResize="0"/>
          <p:nvPr/>
        </p:nvPicPr>
        <p:blipFill rotWithShape="1">
          <a:blip r:embed="rId7">
            <a:alphaModFix/>
          </a:blip>
          <a:srcRect/>
          <a:stretch/>
        </p:blipFill>
        <p:spPr>
          <a:xfrm>
            <a:off x="723900" y="5278285"/>
            <a:ext cx="133350" cy="133350"/>
          </a:xfrm>
          <a:prstGeom prst="rect">
            <a:avLst/>
          </a:prstGeom>
          <a:noFill/>
          <a:ln>
            <a:noFill/>
          </a:ln>
        </p:spPr>
      </p:pic>
      <p:sp>
        <p:nvSpPr>
          <p:cNvPr id="138" name="Google Shape;138;p16"/>
          <p:cNvSpPr txBox="1"/>
          <p:nvPr/>
        </p:nvSpPr>
        <p:spPr>
          <a:xfrm>
            <a:off x="962025" y="5177506"/>
            <a:ext cx="5711130" cy="59093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Market Explosion:</a:t>
            </a:r>
            <a:r>
              <a:rPr lang="en-US" sz="1200" b="0" i="0" u="none" strike="noStrike" cap="none" dirty="0">
                <a:solidFill>
                  <a:srgbClr val="CBD5E1"/>
                </a:solidFill>
                <a:latin typeface="Plus Jakarta Sans"/>
                <a:ea typeface="Plus Jakarta Sans"/>
                <a:cs typeface="Plus Jakarta Sans"/>
                <a:sym typeface="Plus Jakarta Sans"/>
              </a:rPr>
              <a:t> Ford's market share skyrocketed from 9% in 1908 to an incredible 61% by 1921, establishing a robust automotive Blue Ocean.</a:t>
            </a:r>
            <a:endParaRPr sz="1600" dirty="0"/>
          </a:p>
        </p:txBody>
      </p:sp>
      <p:sp>
        <p:nvSpPr>
          <p:cNvPr id="139" name="Google Shape;139;p16"/>
          <p:cNvSpPr txBox="1"/>
          <p:nvPr/>
        </p:nvSpPr>
        <p:spPr>
          <a:xfrm>
            <a:off x="723900" y="487575"/>
            <a:ext cx="9363075"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a:solidFill>
                  <a:srgbClr val="CBD5E1"/>
                </a:solidFill>
                <a:latin typeface="Space Grotesk"/>
                <a:ea typeface="Space Grotesk"/>
                <a:cs typeface="Space Grotesk"/>
                <a:sym typeface="Space Grotesk"/>
              </a:rPr>
              <a:t>The Great Automotive Disruption</a:t>
            </a:r>
            <a:endParaRPr/>
          </a:p>
        </p:txBody>
      </p:sp>
      <p:pic>
        <p:nvPicPr>
          <p:cNvPr id="3" name="Picture 2">
            <a:extLst>
              <a:ext uri="{FF2B5EF4-FFF2-40B4-BE49-F238E27FC236}">
                <a16:creationId xmlns:a16="http://schemas.microsoft.com/office/drawing/2014/main" id="{3D76AF07-9648-C022-D1E4-F9C723940B28}"/>
              </a:ext>
            </a:extLst>
          </p:cNvPr>
          <p:cNvPicPr>
            <a:picLocks noChangeAspect="1"/>
          </p:cNvPicPr>
          <p:nvPr/>
        </p:nvPicPr>
        <p:blipFill>
          <a:blip r:embed="rId8"/>
          <a:stretch>
            <a:fillRect/>
          </a:stretch>
        </p:blipFill>
        <p:spPr>
          <a:xfrm>
            <a:off x="7339386" y="484362"/>
            <a:ext cx="3853006" cy="2426418"/>
          </a:xfrm>
          <a:prstGeom prst="rect">
            <a:avLst/>
          </a:prstGeom>
          <a:effectLst>
            <a:outerShdw blurRad="50800" dist="50800" dir="600000" algn="ctr" rotWithShape="0">
              <a:srgbClr val="000000">
                <a:alpha val="43137"/>
              </a:srgbClr>
            </a:outerShdw>
            <a:softEdge rad="0"/>
          </a:effectLst>
        </p:spPr>
      </p:pic>
      <p:sp>
        <p:nvSpPr>
          <p:cNvPr id="4" name="TextBox 3">
            <a:extLst>
              <a:ext uri="{FF2B5EF4-FFF2-40B4-BE49-F238E27FC236}">
                <a16:creationId xmlns:a16="http://schemas.microsoft.com/office/drawing/2014/main" id="{03A84965-2F82-9CCA-D86E-9906079B7816}"/>
              </a:ext>
            </a:extLst>
          </p:cNvPr>
          <p:cNvSpPr txBox="1"/>
          <p:nvPr/>
        </p:nvSpPr>
        <p:spPr>
          <a:xfrm>
            <a:off x="9040013" y="2586479"/>
            <a:ext cx="2186817" cy="276999"/>
          </a:xfrm>
          <a:prstGeom prst="rect">
            <a:avLst/>
          </a:prstGeom>
          <a:solidFill>
            <a:schemeClr val="tx1"/>
          </a:solidFill>
        </p:spPr>
        <p:txBody>
          <a:bodyPr wrap="none" rtlCol="0">
            <a:spAutoFit/>
          </a:bodyPr>
          <a:lstStyle/>
          <a:p>
            <a:r>
              <a:rPr lang="en-US" sz="1200" b="1" dirty="0">
                <a:solidFill>
                  <a:srgbClr val="FBBF24"/>
                </a:solidFill>
                <a:latin typeface="Plus Jakarta Sans"/>
                <a:ea typeface="Plus Jakarta Sans"/>
                <a:cs typeface="Plus Jakarta Sans"/>
                <a:sym typeface="Plus Jakarta Sans"/>
              </a:rPr>
              <a:t>Duryea Custom Car (1893)</a:t>
            </a:r>
            <a:endParaRPr lang="en-US" sz="1200" dirty="0"/>
          </a:p>
        </p:txBody>
      </p:sp>
      <p:sp>
        <p:nvSpPr>
          <p:cNvPr id="5" name="TextBox 4">
            <a:extLst>
              <a:ext uri="{FF2B5EF4-FFF2-40B4-BE49-F238E27FC236}">
                <a16:creationId xmlns:a16="http://schemas.microsoft.com/office/drawing/2014/main" id="{1B854AB5-5A43-0A2A-7377-86DD1BE907EB}"/>
              </a:ext>
            </a:extLst>
          </p:cNvPr>
          <p:cNvSpPr txBox="1"/>
          <p:nvPr/>
        </p:nvSpPr>
        <p:spPr>
          <a:xfrm>
            <a:off x="8125339" y="6160535"/>
            <a:ext cx="1829347" cy="307777"/>
          </a:xfrm>
          <a:prstGeom prst="rect">
            <a:avLst/>
          </a:prstGeom>
          <a:solidFill>
            <a:schemeClr val="tx1"/>
          </a:solidFill>
        </p:spPr>
        <p:txBody>
          <a:bodyPr wrap="none" rtlCol="0">
            <a:spAutoFit/>
          </a:bodyPr>
          <a:lstStyle/>
          <a:p>
            <a:r>
              <a:rPr lang="en-US" b="1" dirty="0">
                <a:solidFill>
                  <a:srgbClr val="FBBF24"/>
                </a:solidFill>
                <a:latin typeface="Plus Jakarta Sans"/>
                <a:ea typeface="Plus Jakarta Sans"/>
                <a:cs typeface="Plus Jakarta Sans"/>
                <a:sym typeface="Plus Jakarta Sans"/>
              </a:rPr>
              <a:t>Ford Model T (1908</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6" name="Google Shape;146;p17" descr="image.png"/>
          <p:cNvPicPr preferRelativeResize="0"/>
          <p:nvPr/>
        </p:nvPicPr>
        <p:blipFill rotWithShape="1">
          <a:blip r:embed="rId4">
            <a:alphaModFix/>
          </a:blip>
          <a:srcRect/>
          <a:stretch/>
        </p:blipFill>
        <p:spPr>
          <a:xfrm>
            <a:off x="723900" y="1039727"/>
            <a:ext cx="5205412" cy="3619500"/>
          </a:xfrm>
          <a:prstGeom prst="rect">
            <a:avLst/>
          </a:prstGeom>
          <a:noFill/>
          <a:ln>
            <a:noFill/>
          </a:ln>
        </p:spPr>
      </p:pic>
      <p:pic>
        <p:nvPicPr>
          <p:cNvPr id="147" name="Google Shape;147;p17" descr="image.png"/>
          <p:cNvPicPr preferRelativeResize="0"/>
          <p:nvPr/>
        </p:nvPicPr>
        <p:blipFill rotWithShape="1">
          <a:blip r:embed="rId5">
            <a:alphaModFix/>
          </a:blip>
          <a:srcRect/>
          <a:stretch/>
        </p:blipFill>
        <p:spPr>
          <a:xfrm>
            <a:off x="6262687" y="1039727"/>
            <a:ext cx="5205412" cy="3619500"/>
          </a:xfrm>
          <a:prstGeom prst="rect">
            <a:avLst/>
          </a:prstGeom>
          <a:noFill/>
          <a:ln>
            <a:noFill/>
          </a:ln>
        </p:spPr>
      </p:pic>
      <p:sp>
        <p:nvSpPr>
          <p:cNvPr id="149" name="Google Shape;149;p17"/>
          <p:cNvSpPr txBox="1"/>
          <p:nvPr/>
        </p:nvSpPr>
        <p:spPr>
          <a:xfrm>
            <a:off x="1066800" y="1382627"/>
            <a:ext cx="1824037" cy="243780"/>
          </a:xfrm>
          <a:prstGeom prst="rect">
            <a:avLst/>
          </a:prstGeom>
          <a:noFill/>
          <a:ln>
            <a:noFill/>
          </a:ln>
        </p:spPr>
        <p:txBody>
          <a:bodyPr spcFirstLastPara="1" wrap="square" lIns="22382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EF4444"/>
                </a:solidFill>
                <a:latin typeface="Plus Jakarta Sans"/>
                <a:ea typeface="Plus Jakarta Sans"/>
                <a:cs typeface="Plus Jakarta Sans"/>
                <a:sym typeface="Plus Jakarta Sans"/>
              </a:rPr>
              <a:t>FORD (1926-1950)</a:t>
            </a:r>
            <a:endParaRPr/>
          </a:p>
        </p:txBody>
      </p:sp>
      <p:sp>
        <p:nvSpPr>
          <p:cNvPr id="150" name="Google Shape;150;p17"/>
          <p:cNvSpPr txBox="1"/>
          <p:nvPr/>
        </p:nvSpPr>
        <p:spPr>
          <a:xfrm>
            <a:off x="1066800" y="1740708"/>
            <a:ext cx="3720465" cy="295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FFFFFF"/>
                </a:solidFill>
                <a:latin typeface="Space Grotesk"/>
                <a:ea typeface="Space Grotesk"/>
                <a:cs typeface="Space Grotesk"/>
                <a:sym typeface="Space Grotesk"/>
              </a:rPr>
              <a:t>The Over-Standardization Pitfall</a:t>
            </a:r>
            <a:endParaRPr dirty="0"/>
          </a:p>
        </p:txBody>
      </p:sp>
      <p:sp>
        <p:nvSpPr>
          <p:cNvPr id="151" name="Google Shape;151;p17"/>
          <p:cNvSpPr txBox="1"/>
          <p:nvPr/>
        </p:nvSpPr>
        <p:spPr>
          <a:xfrm>
            <a:off x="1066800" y="2188383"/>
            <a:ext cx="4519612" cy="177279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CBD5E1"/>
                </a:solidFill>
                <a:latin typeface="Plus Jakarta Sans"/>
                <a:ea typeface="Plus Jakarta Sans"/>
                <a:cs typeface="Plus Jakarta Sans"/>
                <a:sym typeface="Plus Jakarta Sans"/>
              </a:rPr>
              <a:t>Ford failed to adapt as the market matured, sticking to absolute standardization and resisting variety. As consumers sought emotional value and diverse styling, Ford's refusal to offer choice caused its market share to collapse from </a:t>
            </a:r>
            <a:r>
              <a:rPr lang="en-US" sz="1200" b="1" i="0" u="none" strike="noStrike" cap="none" dirty="0">
                <a:solidFill>
                  <a:srgbClr val="CBD5E1"/>
                </a:solidFill>
                <a:latin typeface="Plus Jakarta Sans"/>
                <a:ea typeface="Plus Jakarta Sans"/>
                <a:cs typeface="Plus Jakarta Sans"/>
                <a:sym typeface="Plus Jakarta Sans"/>
              </a:rPr>
              <a:t>50% down to 20%</a:t>
            </a:r>
            <a:r>
              <a:rPr lang="en-US" sz="1200" b="0" i="0" u="none" strike="noStrike" cap="none" dirty="0">
                <a:solidFill>
                  <a:srgbClr val="CBD5E1"/>
                </a:solidFill>
                <a:latin typeface="Plus Jakarta Sans"/>
                <a:ea typeface="Plus Jakarta Sans"/>
                <a:cs typeface="Plus Jakarta Sans"/>
                <a:sym typeface="Plus Jakarta Sans"/>
              </a:rPr>
              <a:t>, converting its Blue Ocean back into a highly competitive Red Ocean.</a:t>
            </a:r>
            <a:endParaRPr sz="1600" dirty="0"/>
          </a:p>
        </p:txBody>
      </p:sp>
      <p:sp>
        <p:nvSpPr>
          <p:cNvPr id="152" name="Google Shape;152;p17"/>
          <p:cNvSpPr txBox="1"/>
          <p:nvPr/>
        </p:nvSpPr>
        <p:spPr>
          <a:xfrm>
            <a:off x="6605587" y="1382627"/>
            <a:ext cx="1866900" cy="243780"/>
          </a:xfrm>
          <a:prstGeom prst="rect">
            <a:avLst/>
          </a:prstGeom>
          <a:noFill/>
          <a:ln>
            <a:noFill/>
          </a:ln>
        </p:spPr>
        <p:txBody>
          <a:bodyPr spcFirstLastPara="1" wrap="square" lIns="24287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10B981"/>
                </a:solidFill>
                <a:latin typeface="Plus Jakarta Sans"/>
                <a:ea typeface="Plus Jakarta Sans"/>
                <a:cs typeface="Plus Jakarta Sans"/>
                <a:sym typeface="Plus Jakarta Sans"/>
              </a:rPr>
              <a:t>GM FASHION CARS</a:t>
            </a:r>
            <a:endParaRPr/>
          </a:p>
        </p:txBody>
      </p:sp>
      <p:sp>
        <p:nvSpPr>
          <p:cNvPr id="153" name="Google Shape;153;p17"/>
          <p:cNvSpPr txBox="1"/>
          <p:nvPr/>
        </p:nvSpPr>
        <p:spPr>
          <a:xfrm>
            <a:off x="6605587" y="1740708"/>
            <a:ext cx="3590448" cy="295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Space Grotesk"/>
                <a:ea typeface="Space Grotesk"/>
                <a:cs typeface="Space Grotesk"/>
                <a:sym typeface="Space Grotesk"/>
              </a:rPr>
              <a:t>Emotional Value Customization</a:t>
            </a:r>
            <a:endParaRPr/>
          </a:p>
        </p:txBody>
      </p:sp>
      <p:sp>
        <p:nvSpPr>
          <p:cNvPr id="154" name="Google Shape;154;p17"/>
          <p:cNvSpPr txBox="1"/>
          <p:nvPr/>
        </p:nvSpPr>
        <p:spPr>
          <a:xfrm>
            <a:off x="6605587" y="2188383"/>
            <a:ext cx="4519612" cy="177279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CBD5E1"/>
                </a:solidFill>
                <a:latin typeface="Plus Jakarta Sans"/>
                <a:ea typeface="Plus Jakarta Sans"/>
                <a:cs typeface="Plus Jakarta Sans"/>
                <a:sym typeface="Plus Jakarta Sans"/>
              </a:rPr>
              <a:t>General Motors recognized the shifting paradigm. By launching fashion-forward cars in multiple vibrant colors and varied models, GM catered to customer emotions and status. This strategic shift in the value curve allowed GM's market share to increase from </a:t>
            </a:r>
            <a:r>
              <a:rPr lang="en-US" sz="1200" b="1" i="0" u="none" strike="noStrike" cap="none" dirty="0">
                <a:solidFill>
                  <a:srgbClr val="CBD5E1"/>
                </a:solidFill>
                <a:latin typeface="Plus Jakarta Sans"/>
                <a:ea typeface="Plus Jakarta Sans"/>
                <a:cs typeface="Plus Jakarta Sans"/>
                <a:sym typeface="Plus Jakarta Sans"/>
              </a:rPr>
              <a:t>20% to 50%</a:t>
            </a:r>
            <a:r>
              <a:rPr lang="en-US" sz="1200" b="0" i="0" u="none" strike="noStrike" cap="none" dirty="0">
                <a:solidFill>
                  <a:srgbClr val="CBD5E1"/>
                </a:solidFill>
                <a:latin typeface="Plus Jakarta Sans"/>
                <a:ea typeface="Plus Jakarta Sans"/>
                <a:cs typeface="Plus Jakarta Sans"/>
                <a:sym typeface="Plus Jakarta Sans"/>
              </a:rPr>
              <a:t>, winning the post-war automotive landscape.</a:t>
            </a:r>
            <a:endParaRPr sz="1600" dirty="0"/>
          </a:p>
        </p:txBody>
      </p:sp>
      <p:pic>
        <p:nvPicPr>
          <p:cNvPr id="155" name="Google Shape;155;p17" descr="image.png"/>
          <p:cNvPicPr preferRelativeResize="0"/>
          <p:nvPr/>
        </p:nvPicPr>
        <p:blipFill rotWithShape="1">
          <a:blip r:embed="rId6">
            <a:alphaModFix/>
          </a:blip>
          <a:srcRect/>
          <a:stretch/>
        </p:blipFill>
        <p:spPr>
          <a:xfrm>
            <a:off x="1066800" y="1416195"/>
            <a:ext cx="147637" cy="152400"/>
          </a:xfrm>
          <a:prstGeom prst="rect">
            <a:avLst/>
          </a:prstGeom>
          <a:noFill/>
          <a:ln>
            <a:noFill/>
          </a:ln>
        </p:spPr>
      </p:pic>
      <p:pic>
        <p:nvPicPr>
          <p:cNvPr id="156" name="Google Shape;156;p17" descr="image.png"/>
          <p:cNvPicPr preferRelativeResize="0"/>
          <p:nvPr/>
        </p:nvPicPr>
        <p:blipFill rotWithShape="1">
          <a:blip r:embed="rId7">
            <a:alphaModFix/>
          </a:blip>
          <a:srcRect/>
          <a:stretch/>
        </p:blipFill>
        <p:spPr>
          <a:xfrm>
            <a:off x="6605587" y="1458391"/>
            <a:ext cx="166687" cy="152400"/>
          </a:xfrm>
          <a:prstGeom prst="rect">
            <a:avLst/>
          </a:prstGeom>
          <a:noFill/>
          <a:ln>
            <a:noFill/>
          </a:ln>
        </p:spPr>
      </p:pic>
      <p:sp>
        <p:nvSpPr>
          <p:cNvPr id="157" name="Google Shape;157;p17"/>
          <p:cNvSpPr txBox="1"/>
          <p:nvPr/>
        </p:nvSpPr>
        <p:spPr>
          <a:xfrm>
            <a:off x="723900" y="480878"/>
            <a:ext cx="9353550"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a:solidFill>
                  <a:srgbClr val="CBD5E1"/>
                </a:solidFill>
                <a:latin typeface="Space Grotesk"/>
                <a:ea typeface="Space Grotesk"/>
                <a:cs typeface="Space Grotesk"/>
                <a:sym typeface="Space Grotesk"/>
              </a:rPr>
              <a:t>The Standardization Trap</a:t>
            </a:r>
            <a:endParaRPr/>
          </a:p>
        </p:txBody>
      </p:sp>
      <p:pic>
        <p:nvPicPr>
          <p:cNvPr id="2" name="Picture 1">
            <a:extLst>
              <a:ext uri="{FF2B5EF4-FFF2-40B4-BE49-F238E27FC236}">
                <a16:creationId xmlns:a16="http://schemas.microsoft.com/office/drawing/2014/main" id="{1B8A8B50-127A-F175-3FAE-5A9EDAA4B9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5017" y="4104825"/>
            <a:ext cx="3864229" cy="2741095"/>
          </a:xfrm>
          <a:prstGeom prst="rect">
            <a:avLst/>
          </a:prstGeom>
        </p:spPr>
      </p:pic>
      <p:pic>
        <p:nvPicPr>
          <p:cNvPr id="3" name="Picture 2">
            <a:extLst>
              <a:ext uri="{FF2B5EF4-FFF2-40B4-BE49-F238E27FC236}">
                <a16:creationId xmlns:a16="http://schemas.microsoft.com/office/drawing/2014/main" id="{379FFB76-DF3C-B7DE-468D-DD69D4A45C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0970" y="4121148"/>
            <a:ext cx="3732450" cy="27338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4" name="Google Shape;164;p18" descr="image.png"/>
          <p:cNvPicPr preferRelativeResize="0"/>
          <p:nvPr/>
        </p:nvPicPr>
        <p:blipFill rotWithShape="1">
          <a:blip r:embed="rId4">
            <a:alphaModFix/>
          </a:blip>
          <a:srcRect/>
          <a:stretch/>
        </p:blipFill>
        <p:spPr>
          <a:xfrm>
            <a:off x="6804570" y="1964977"/>
            <a:ext cx="4663529" cy="3429000"/>
          </a:xfrm>
          <a:prstGeom prst="rect">
            <a:avLst/>
          </a:prstGeom>
          <a:noFill/>
          <a:ln>
            <a:noFill/>
          </a:ln>
        </p:spPr>
      </p:pic>
      <p:sp>
        <p:nvSpPr>
          <p:cNvPr id="166" name="Google Shape;166;p18"/>
          <p:cNvSpPr txBox="1"/>
          <p:nvPr/>
        </p:nvSpPr>
        <p:spPr>
          <a:xfrm>
            <a:off x="723900" y="2365027"/>
            <a:ext cx="5984654"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FFFFFF"/>
                </a:solidFill>
                <a:latin typeface="Space Grotesk"/>
                <a:ea typeface="Space Grotesk"/>
                <a:cs typeface="Space Grotesk"/>
                <a:sym typeface="Space Grotesk"/>
              </a:rPr>
              <a:t>The 1970s Fuel Crisis Disruption</a:t>
            </a:r>
            <a:endParaRPr/>
          </a:p>
        </p:txBody>
      </p:sp>
      <p:sp>
        <p:nvSpPr>
          <p:cNvPr id="167" name="Google Shape;167;p18"/>
          <p:cNvSpPr txBox="1"/>
          <p:nvPr/>
        </p:nvSpPr>
        <p:spPr>
          <a:xfrm>
            <a:off x="723900" y="2831752"/>
            <a:ext cx="5699670" cy="59093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CBD5E1"/>
                </a:solidFill>
                <a:latin typeface="Plus Jakarta Sans"/>
                <a:ea typeface="Plus Jakarta Sans"/>
                <a:cs typeface="Plus Jakarta Sans"/>
                <a:sym typeface="Plus Jakarta Sans"/>
              </a:rPr>
              <a:t>A sudden global macro shift instantly redefined the automotive competitive landscape, highlighting how rapidly Blue Oceans can change.</a:t>
            </a:r>
            <a:endParaRPr sz="1600" dirty="0"/>
          </a:p>
        </p:txBody>
      </p:sp>
      <p:pic>
        <p:nvPicPr>
          <p:cNvPr id="168" name="Google Shape;168;p18" descr="image.png"/>
          <p:cNvPicPr preferRelativeResize="0"/>
          <p:nvPr/>
        </p:nvPicPr>
        <p:blipFill rotWithShape="1">
          <a:blip r:embed="rId5">
            <a:alphaModFix/>
          </a:blip>
          <a:srcRect/>
          <a:stretch/>
        </p:blipFill>
        <p:spPr>
          <a:xfrm>
            <a:off x="6814095" y="1974502"/>
            <a:ext cx="4644479" cy="3409950"/>
          </a:xfrm>
          <a:prstGeom prst="rect">
            <a:avLst/>
          </a:prstGeom>
          <a:noFill/>
          <a:ln>
            <a:noFill/>
          </a:ln>
        </p:spPr>
      </p:pic>
      <p:pic>
        <p:nvPicPr>
          <p:cNvPr id="169" name="Google Shape;169;p18" descr="image.png"/>
          <p:cNvPicPr preferRelativeResize="0"/>
          <p:nvPr/>
        </p:nvPicPr>
        <p:blipFill rotWithShape="1">
          <a:blip r:embed="rId6">
            <a:alphaModFix/>
          </a:blip>
          <a:srcRect/>
          <a:stretch/>
        </p:blipFill>
        <p:spPr>
          <a:xfrm>
            <a:off x="723900" y="3639621"/>
            <a:ext cx="133350" cy="133350"/>
          </a:xfrm>
          <a:prstGeom prst="rect">
            <a:avLst/>
          </a:prstGeom>
          <a:noFill/>
          <a:ln>
            <a:noFill/>
          </a:ln>
        </p:spPr>
      </p:pic>
      <p:sp>
        <p:nvSpPr>
          <p:cNvPr id="170" name="Google Shape;170;p18"/>
          <p:cNvSpPr txBox="1"/>
          <p:nvPr/>
        </p:nvSpPr>
        <p:spPr>
          <a:xfrm>
            <a:off x="971550" y="3549791"/>
            <a:ext cx="545202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Red Ocean Muscle (Ford Mustang 1969):</a:t>
            </a:r>
            <a:r>
              <a:rPr lang="en-US" sz="1200" b="0" i="0" u="none" strike="noStrike" cap="none" dirty="0">
                <a:solidFill>
                  <a:srgbClr val="CBD5E1"/>
                </a:solidFill>
                <a:latin typeface="Plus Jakarta Sans"/>
                <a:ea typeface="Plus Jakarta Sans"/>
                <a:cs typeface="Plus Jakarta Sans"/>
                <a:sym typeface="Plus Jakarta Sans"/>
              </a:rPr>
              <a:t> Built on the "bigger is better" philosophy. Massive heavy engines left US manufacturers completely stranded as fuel prices skyrocketed.</a:t>
            </a:r>
            <a:endParaRPr sz="1600" dirty="0"/>
          </a:p>
        </p:txBody>
      </p:sp>
      <p:pic>
        <p:nvPicPr>
          <p:cNvPr id="171" name="Google Shape;171;p18" descr="image.png"/>
          <p:cNvPicPr preferRelativeResize="0"/>
          <p:nvPr/>
        </p:nvPicPr>
        <p:blipFill rotWithShape="1">
          <a:blip r:embed="rId7">
            <a:alphaModFix/>
          </a:blip>
          <a:srcRect/>
          <a:stretch/>
        </p:blipFill>
        <p:spPr>
          <a:xfrm>
            <a:off x="723900" y="4608972"/>
            <a:ext cx="133350" cy="133350"/>
          </a:xfrm>
          <a:prstGeom prst="rect">
            <a:avLst/>
          </a:prstGeom>
          <a:noFill/>
          <a:ln>
            <a:noFill/>
          </a:ln>
        </p:spPr>
      </p:pic>
      <p:sp>
        <p:nvSpPr>
          <p:cNvPr id="172" name="Google Shape;172;p18"/>
          <p:cNvSpPr txBox="1"/>
          <p:nvPr/>
        </p:nvSpPr>
        <p:spPr>
          <a:xfrm>
            <a:off x="971550" y="4519143"/>
            <a:ext cx="5452020"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dirty="0">
                <a:solidFill>
                  <a:srgbClr val="FBBF24"/>
                </a:solidFill>
                <a:latin typeface="Plus Jakarta Sans"/>
                <a:ea typeface="Plus Jakarta Sans"/>
                <a:cs typeface="Plus Jakarta Sans"/>
                <a:sym typeface="Plus Jakarta Sans"/>
              </a:rPr>
              <a:t>Japanese Blue Ocean (Toyota Corolla 1970):</a:t>
            </a:r>
            <a:r>
              <a:rPr lang="en-US" sz="1200" b="0" i="0" u="none" strike="noStrike" cap="none" dirty="0">
                <a:solidFill>
                  <a:srgbClr val="CBD5E1"/>
                </a:solidFill>
                <a:latin typeface="Plus Jakarta Sans"/>
                <a:ea typeface="Plus Jakarta Sans"/>
                <a:cs typeface="Plus Jakarta Sans"/>
                <a:sym typeface="Plus Jakarta Sans"/>
              </a:rPr>
              <a:t> Unlocked a fresh segment by offering small, incredibly fuel-efficient, and reliable vehicles. Demand soared, sending the US "Big Three" into a severe spiral.</a:t>
            </a:r>
            <a:endParaRPr sz="1600" dirty="0"/>
          </a:p>
        </p:txBody>
      </p:sp>
      <p:sp>
        <p:nvSpPr>
          <p:cNvPr id="173" name="Google Shape;173;p18"/>
          <p:cNvSpPr txBox="1"/>
          <p:nvPr/>
        </p:nvSpPr>
        <p:spPr>
          <a:xfrm>
            <a:off x="723900" y="524158"/>
            <a:ext cx="9353550" cy="43088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800" b="1" i="0" u="none" strike="noStrike" cap="none" dirty="0">
                <a:solidFill>
                  <a:srgbClr val="CBD5E1"/>
                </a:solidFill>
                <a:latin typeface="Space Grotesk"/>
                <a:ea typeface="Space Grotesk"/>
                <a:cs typeface="Space Grotesk"/>
                <a:sym typeface="Space Grotesk"/>
              </a:rPr>
              <a:t>Fuel Crisis &amp; Value Shifts</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0" name="Google Shape;180;p19" descr="image.png"/>
          <p:cNvPicPr preferRelativeResize="0"/>
          <p:nvPr/>
        </p:nvPicPr>
        <p:blipFill rotWithShape="1">
          <a:blip r:embed="rId4">
            <a:alphaModFix/>
          </a:blip>
          <a:srcRect/>
          <a:stretch/>
        </p:blipFill>
        <p:spPr>
          <a:xfrm>
            <a:off x="723900" y="1869727"/>
            <a:ext cx="5205412" cy="3619500"/>
          </a:xfrm>
          <a:prstGeom prst="rect">
            <a:avLst/>
          </a:prstGeom>
          <a:noFill/>
          <a:ln>
            <a:noFill/>
          </a:ln>
        </p:spPr>
      </p:pic>
      <p:pic>
        <p:nvPicPr>
          <p:cNvPr id="181" name="Google Shape;181;p19" descr="image.png"/>
          <p:cNvPicPr preferRelativeResize="0"/>
          <p:nvPr/>
        </p:nvPicPr>
        <p:blipFill rotWithShape="1">
          <a:blip r:embed="rId5">
            <a:alphaModFix/>
          </a:blip>
          <a:srcRect/>
          <a:stretch/>
        </p:blipFill>
        <p:spPr>
          <a:xfrm>
            <a:off x="6262687" y="1869727"/>
            <a:ext cx="5205412" cy="3619500"/>
          </a:xfrm>
          <a:prstGeom prst="rect">
            <a:avLst/>
          </a:prstGeom>
          <a:noFill/>
          <a:ln>
            <a:noFill/>
          </a:ln>
        </p:spPr>
      </p:pic>
      <p:sp>
        <p:nvSpPr>
          <p:cNvPr id="183" name="Google Shape;183;p19"/>
          <p:cNvSpPr txBox="1"/>
          <p:nvPr/>
        </p:nvSpPr>
        <p:spPr>
          <a:xfrm>
            <a:off x="1066800" y="2212627"/>
            <a:ext cx="2447925" cy="243780"/>
          </a:xfrm>
          <a:prstGeom prst="rect">
            <a:avLst/>
          </a:prstGeom>
          <a:noFill/>
          <a:ln>
            <a:noFill/>
          </a:ln>
        </p:spPr>
        <p:txBody>
          <a:bodyPr spcFirstLastPara="1" wrap="square" lIns="28097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CBD5E1"/>
                </a:solidFill>
                <a:latin typeface="Plus Jakarta Sans"/>
                <a:ea typeface="Plus Jakarta Sans"/>
                <a:cs typeface="Plus Jakarta Sans"/>
                <a:sym typeface="Plus Jakarta Sans"/>
              </a:rPr>
              <a:t>STANDARD UNIVERSITIES</a:t>
            </a:r>
            <a:endParaRPr/>
          </a:p>
        </p:txBody>
      </p:sp>
      <p:sp>
        <p:nvSpPr>
          <p:cNvPr id="184" name="Google Shape;184;p19"/>
          <p:cNvSpPr txBox="1"/>
          <p:nvPr/>
        </p:nvSpPr>
        <p:spPr>
          <a:xfrm>
            <a:off x="1066800" y="2570708"/>
            <a:ext cx="334041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FF0000"/>
                </a:solidFill>
                <a:latin typeface="Space Grotesk"/>
                <a:ea typeface="Space Grotesk"/>
                <a:cs typeface="Space Grotesk"/>
                <a:sym typeface="Space Grotesk"/>
              </a:rPr>
              <a:t>The Red Ocean of Exclusivity</a:t>
            </a:r>
            <a:endParaRPr dirty="0">
              <a:solidFill>
                <a:srgbClr val="FF0000"/>
              </a:solidFill>
            </a:endParaRPr>
          </a:p>
        </p:txBody>
      </p:sp>
      <p:sp>
        <p:nvSpPr>
          <p:cNvPr id="185" name="Google Shape;185;p19"/>
          <p:cNvSpPr txBox="1"/>
          <p:nvPr/>
        </p:nvSpPr>
        <p:spPr>
          <a:xfrm>
            <a:off x="1066800" y="3018383"/>
            <a:ext cx="4519612" cy="206825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0" i="0" u="none" strike="noStrike" cap="none" dirty="0">
                <a:solidFill>
                  <a:srgbClr val="CBD5E1"/>
                </a:solidFill>
                <a:latin typeface="Plus Jakarta Sans"/>
                <a:ea typeface="Plus Jakarta Sans"/>
                <a:cs typeface="Plus Jakarta Sans"/>
                <a:sym typeface="Plus Jakarta Sans"/>
              </a:rPr>
              <a:t>Traditional institutions engage in intense, resource-heavy wars to secure top-tier status based on exclusion. They focus on limiting physical campus space (e.g., maintaining a tiny 6% acceptance rate) and relying on static theoretical lectures, competing on the exact same playground for decades.</a:t>
            </a:r>
            <a:endParaRPr sz="1800" dirty="0"/>
          </a:p>
        </p:txBody>
      </p:sp>
      <p:sp>
        <p:nvSpPr>
          <p:cNvPr id="186" name="Google Shape;186;p19"/>
          <p:cNvSpPr txBox="1"/>
          <p:nvPr/>
        </p:nvSpPr>
        <p:spPr>
          <a:xfrm>
            <a:off x="6605587" y="2212627"/>
            <a:ext cx="2752725" cy="243780"/>
          </a:xfrm>
          <a:prstGeom prst="rect">
            <a:avLst/>
          </a:prstGeom>
          <a:noFill/>
          <a:ln>
            <a:noFill/>
          </a:ln>
        </p:spPr>
        <p:txBody>
          <a:bodyPr spcFirstLastPara="1" wrap="square" lIns="204775"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FBBF24"/>
                </a:solidFill>
                <a:latin typeface="Plus Jakarta Sans"/>
                <a:ea typeface="Plus Jakarta Sans"/>
                <a:cs typeface="Plus Jakarta Sans"/>
                <a:sym typeface="Plus Jakarta Sans"/>
              </a:rPr>
              <a:t>HARVARD BUSINESS SCHOOL</a:t>
            </a:r>
            <a:endParaRPr/>
          </a:p>
        </p:txBody>
      </p:sp>
      <p:sp>
        <p:nvSpPr>
          <p:cNvPr id="187" name="Google Shape;187;p19"/>
          <p:cNvSpPr txBox="1"/>
          <p:nvPr/>
        </p:nvSpPr>
        <p:spPr>
          <a:xfrm>
            <a:off x="6605587" y="2570708"/>
            <a:ext cx="3750468" cy="2952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FFFFFF"/>
                </a:solidFill>
                <a:latin typeface="Space Grotesk"/>
                <a:ea typeface="Space Grotesk"/>
                <a:cs typeface="Space Grotesk"/>
                <a:sym typeface="Space Grotesk"/>
              </a:rPr>
              <a:t>Case Studies &amp; Online Inclusivity</a:t>
            </a:r>
            <a:endParaRPr/>
          </a:p>
        </p:txBody>
      </p:sp>
      <p:sp>
        <p:nvSpPr>
          <p:cNvPr id="188" name="Google Shape;188;p19"/>
          <p:cNvSpPr txBox="1"/>
          <p:nvPr/>
        </p:nvSpPr>
        <p:spPr>
          <a:xfrm>
            <a:off x="6605587" y="3018383"/>
            <a:ext cx="4519612" cy="206825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0" i="0" u="none" strike="noStrike" cap="none" dirty="0">
                <a:solidFill>
                  <a:srgbClr val="CBD5E1"/>
                </a:solidFill>
                <a:latin typeface="Plus Jakarta Sans"/>
                <a:ea typeface="Plus Jakarta Sans"/>
                <a:cs typeface="Plus Jakarta Sans"/>
                <a:sym typeface="Plus Jakarta Sans"/>
              </a:rPr>
              <a:t>Harvard redefined educational delivery. In 1920, they created the </a:t>
            </a:r>
            <a:r>
              <a:rPr lang="en-US" dirty="0">
                <a:solidFill>
                  <a:srgbClr val="CBD5E1"/>
                </a:solidFill>
                <a:latin typeface="Plus Jakarta Sans"/>
                <a:ea typeface="Plus Jakarta Sans"/>
                <a:cs typeface="Plus Jakarta Sans"/>
                <a:sym typeface="Plus Jakarta Sans"/>
              </a:rPr>
              <a:t>“</a:t>
            </a:r>
            <a:r>
              <a:rPr lang="en-US" b="0" i="0" u="none" strike="noStrike" cap="none" dirty="0">
                <a:solidFill>
                  <a:srgbClr val="CBD5E1"/>
                </a:solidFill>
                <a:latin typeface="Plus Jakarta Sans"/>
                <a:ea typeface="Plus Jakarta Sans"/>
                <a:cs typeface="Plus Jakarta Sans"/>
                <a:sym typeface="Plus Jakarta Sans"/>
              </a:rPr>
              <a:t>Case Study Method”, shifting from generic lectures to simulation of CEO decisions. By 2012, they launched “Harvard + edX</a:t>
            </a:r>
            <a:r>
              <a:rPr lang="en-US" dirty="0">
                <a:solidFill>
                  <a:srgbClr val="CBD5E1"/>
                </a:solidFill>
                <a:latin typeface="Plus Jakarta Sans"/>
                <a:ea typeface="Plus Jakarta Sans"/>
                <a:cs typeface="Plus Jakarta Sans"/>
                <a:sym typeface="Plus Jakarta Sans"/>
              </a:rPr>
              <a:t>”</a:t>
            </a:r>
            <a:r>
              <a:rPr lang="en-US" b="0" i="0" u="none" strike="noStrike" cap="none" dirty="0">
                <a:solidFill>
                  <a:srgbClr val="CBD5E1"/>
                </a:solidFill>
                <a:latin typeface="Plus Jakarta Sans"/>
                <a:ea typeface="Plus Jakarta Sans"/>
                <a:cs typeface="Plus Jakarta Sans"/>
                <a:sym typeface="Plus Jakarta Sans"/>
              </a:rPr>
              <a:t>, offering Ivy League courses online for free, instantly reaching </a:t>
            </a:r>
            <a:r>
              <a:rPr lang="en-US" dirty="0">
                <a:solidFill>
                  <a:srgbClr val="CBD5E1"/>
                </a:solidFill>
                <a:latin typeface="Plus Jakarta Sans"/>
                <a:ea typeface="Plus Jakarta Sans"/>
                <a:cs typeface="Plus Jakarta Sans"/>
                <a:sym typeface="Plus Jakarta Sans"/>
              </a:rPr>
              <a:t>“</a:t>
            </a:r>
            <a:r>
              <a:rPr lang="en-US" b="0" i="0" u="none" strike="noStrike" cap="none" dirty="0">
                <a:solidFill>
                  <a:srgbClr val="CBD5E1"/>
                </a:solidFill>
                <a:latin typeface="Plus Jakarta Sans"/>
                <a:ea typeface="Plus Jakarta Sans"/>
                <a:cs typeface="Plus Jakarta Sans"/>
                <a:sym typeface="Plus Jakarta Sans"/>
              </a:rPr>
              <a:t>100 million+ global learners” without physical limits.</a:t>
            </a:r>
            <a:endParaRPr sz="1800" dirty="0"/>
          </a:p>
        </p:txBody>
      </p:sp>
      <p:pic>
        <p:nvPicPr>
          <p:cNvPr id="189" name="Google Shape;189;p19" descr="image.png"/>
          <p:cNvPicPr preferRelativeResize="0"/>
          <p:nvPr/>
        </p:nvPicPr>
        <p:blipFill rotWithShape="1">
          <a:blip r:embed="rId6">
            <a:alphaModFix/>
          </a:blip>
          <a:srcRect/>
          <a:stretch/>
        </p:blipFill>
        <p:spPr>
          <a:xfrm>
            <a:off x="1066800" y="2260252"/>
            <a:ext cx="204787" cy="152400"/>
          </a:xfrm>
          <a:prstGeom prst="rect">
            <a:avLst/>
          </a:prstGeom>
          <a:noFill/>
          <a:ln>
            <a:noFill/>
          </a:ln>
        </p:spPr>
      </p:pic>
      <p:pic>
        <p:nvPicPr>
          <p:cNvPr id="190" name="Google Shape;190;p19" descr="image.png"/>
          <p:cNvPicPr preferRelativeResize="0"/>
          <p:nvPr/>
        </p:nvPicPr>
        <p:blipFill rotWithShape="1">
          <a:blip r:embed="rId7">
            <a:alphaModFix/>
          </a:blip>
          <a:srcRect/>
          <a:stretch/>
        </p:blipFill>
        <p:spPr>
          <a:xfrm>
            <a:off x="6605587" y="2260252"/>
            <a:ext cx="128587" cy="152400"/>
          </a:xfrm>
          <a:prstGeom prst="rect">
            <a:avLst/>
          </a:prstGeom>
          <a:noFill/>
          <a:ln>
            <a:noFill/>
          </a:ln>
        </p:spPr>
      </p:pic>
      <p:sp>
        <p:nvSpPr>
          <p:cNvPr id="191" name="Google Shape;191;p19"/>
          <p:cNvSpPr txBox="1"/>
          <p:nvPr/>
        </p:nvSpPr>
        <p:spPr>
          <a:xfrm>
            <a:off x="723900" y="457066"/>
            <a:ext cx="9221958"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a:solidFill>
                  <a:srgbClr val="CBD5E1"/>
                </a:solidFill>
                <a:latin typeface="Space Grotesk"/>
                <a:ea typeface="Space Grotesk"/>
                <a:cs typeface="Space Grotesk"/>
                <a:sym typeface="Space Grotesk"/>
              </a:rPr>
              <a:t>Blue Oceans in Academic Institutions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8" name="Google Shape;198;p20" descr="image.png"/>
          <p:cNvPicPr preferRelativeResize="0"/>
          <p:nvPr/>
        </p:nvPicPr>
        <p:blipFill rotWithShape="1">
          <a:blip r:embed="rId4">
            <a:alphaModFix/>
          </a:blip>
          <a:srcRect/>
          <a:stretch/>
        </p:blipFill>
        <p:spPr>
          <a:xfrm>
            <a:off x="723900" y="1964977"/>
            <a:ext cx="4641949" cy="3429000"/>
          </a:xfrm>
          <a:prstGeom prst="rect">
            <a:avLst/>
          </a:prstGeom>
          <a:noFill/>
          <a:ln>
            <a:noFill/>
          </a:ln>
        </p:spPr>
      </p:pic>
      <p:sp>
        <p:nvSpPr>
          <p:cNvPr id="200" name="Google Shape;200;p20"/>
          <p:cNvSpPr txBox="1"/>
          <p:nvPr/>
        </p:nvSpPr>
        <p:spPr>
          <a:xfrm>
            <a:off x="1597074" y="3022252"/>
            <a:ext cx="2895600" cy="952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0" b="0" i="0" u="none" strike="noStrike" cap="none">
                <a:solidFill>
                  <a:srgbClr val="10B981"/>
                </a:solidFill>
                <a:latin typeface="Space Grotesk"/>
                <a:ea typeface="Space Grotesk"/>
                <a:cs typeface="Space Grotesk"/>
                <a:sym typeface="Space Grotesk"/>
              </a:rPr>
              <a:t>$50B+</a:t>
            </a:r>
            <a:endParaRPr/>
          </a:p>
        </p:txBody>
      </p:sp>
      <p:sp>
        <p:nvSpPr>
          <p:cNvPr id="201" name="Google Shape;201;p20"/>
          <p:cNvSpPr txBox="1"/>
          <p:nvPr/>
        </p:nvSpPr>
        <p:spPr>
          <a:xfrm>
            <a:off x="1913780" y="4117627"/>
            <a:ext cx="2262187" cy="2190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FFFFFF"/>
                </a:solidFill>
                <a:latin typeface="Plus Jakarta Sans"/>
                <a:ea typeface="Plus Jakarta Sans"/>
                <a:cs typeface="Plus Jakarta Sans"/>
                <a:sym typeface="Plus Jakarta Sans"/>
              </a:rPr>
              <a:t>HARVARD ENDOWMENT</a:t>
            </a:r>
            <a:endParaRPr/>
          </a:p>
        </p:txBody>
      </p:sp>
      <p:pic>
        <p:nvPicPr>
          <p:cNvPr id="203" name="Google Shape;203;p20" descr="image.png"/>
          <p:cNvPicPr preferRelativeResize="0"/>
          <p:nvPr/>
        </p:nvPicPr>
        <p:blipFill rotWithShape="1">
          <a:blip r:embed="rId5">
            <a:alphaModFix/>
          </a:blip>
          <a:srcRect/>
          <a:stretch/>
        </p:blipFill>
        <p:spPr>
          <a:xfrm>
            <a:off x="5794474" y="2959756"/>
            <a:ext cx="133350" cy="133350"/>
          </a:xfrm>
          <a:prstGeom prst="rect">
            <a:avLst/>
          </a:prstGeom>
          <a:noFill/>
          <a:ln>
            <a:noFill/>
          </a:ln>
        </p:spPr>
      </p:pic>
      <p:sp>
        <p:nvSpPr>
          <p:cNvPr id="204" name="Google Shape;204;p20"/>
          <p:cNvSpPr txBox="1"/>
          <p:nvPr/>
        </p:nvSpPr>
        <p:spPr>
          <a:xfrm>
            <a:off x="6042122" y="2871461"/>
            <a:ext cx="5425975" cy="103412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1" i="0" u="none" strike="noStrike" cap="none" dirty="0">
                <a:solidFill>
                  <a:srgbClr val="FBBF24"/>
                </a:solidFill>
                <a:latin typeface="Plus Jakarta Sans"/>
                <a:ea typeface="Plus Jakarta Sans"/>
                <a:cs typeface="Plus Jakarta Sans"/>
                <a:sym typeface="Plus Jakarta Sans"/>
              </a:rPr>
              <a:t>Standard University Vulnerability:</a:t>
            </a:r>
            <a:r>
              <a:rPr lang="en-US" b="0" i="0" u="none" strike="noStrike" cap="none" dirty="0">
                <a:solidFill>
                  <a:srgbClr val="CBD5E1"/>
                </a:solidFill>
                <a:latin typeface="Plus Jakarta Sans"/>
                <a:ea typeface="Plus Jakarta Sans"/>
                <a:cs typeface="Plus Jakarta Sans"/>
                <a:sym typeface="Plus Jakarta Sans"/>
              </a:rPr>
              <a:t> Dependent heavily on annual tuition cycles and short-term donation targets, forcing them to fight constantly for every operating dollar.</a:t>
            </a:r>
            <a:endParaRPr sz="1800" dirty="0"/>
          </a:p>
        </p:txBody>
      </p:sp>
      <p:pic>
        <p:nvPicPr>
          <p:cNvPr id="205" name="Google Shape;205;p20" descr="image.png"/>
          <p:cNvPicPr preferRelativeResize="0"/>
          <p:nvPr/>
        </p:nvPicPr>
        <p:blipFill rotWithShape="1">
          <a:blip r:embed="rId6">
            <a:alphaModFix/>
          </a:blip>
          <a:srcRect/>
          <a:stretch/>
        </p:blipFill>
        <p:spPr>
          <a:xfrm>
            <a:off x="5794474" y="4196395"/>
            <a:ext cx="133350" cy="133350"/>
          </a:xfrm>
          <a:prstGeom prst="rect">
            <a:avLst/>
          </a:prstGeom>
          <a:noFill/>
          <a:ln>
            <a:noFill/>
          </a:ln>
        </p:spPr>
      </p:pic>
      <p:sp>
        <p:nvSpPr>
          <p:cNvPr id="206" name="Google Shape;206;p20"/>
          <p:cNvSpPr txBox="1"/>
          <p:nvPr/>
        </p:nvSpPr>
        <p:spPr>
          <a:xfrm>
            <a:off x="6042124" y="4106566"/>
            <a:ext cx="5425975" cy="1378839"/>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b="1" i="0" u="none" strike="noStrike" cap="none" dirty="0">
                <a:solidFill>
                  <a:srgbClr val="FBBF24"/>
                </a:solidFill>
                <a:latin typeface="Plus Jakarta Sans"/>
                <a:ea typeface="Plus Jakarta Sans"/>
                <a:cs typeface="Plus Jakarta Sans"/>
                <a:sym typeface="Plus Jakarta Sans"/>
              </a:rPr>
              <a:t>Harvard's Hedge Fund Model:</a:t>
            </a:r>
            <a:r>
              <a:rPr lang="en-US" b="0" i="0" u="none" strike="noStrike" cap="none" dirty="0">
                <a:solidFill>
                  <a:srgbClr val="CBD5E1"/>
                </a:solidFill>
                <a:latin typeface="Plus Jakarta Sans"/>
                <a:ea typeface="Plus Jakarta Sans"/>
                <a:cs typeface="Plus Jakarta Sans"/>
                <a:sym typeface="Plus Jakarta Sans"/>
              </a:rPr>
              <a:t> By treating its massive endowment as a multi-decade hedge fund, Harvard secures complete financial freedom, prioritizing 50-year compound returns.</a:t>
            </a:r>
            <a:endParaRPr sz="1800" dirty="0"/>
          </a:p>
        </p:txBody>
      </p:sp>
      <p:sp>
        <p:nvSpPr>
          <p:cNvPr id="207" name="Google Shape;207;p20"/>
          <p:cNvSpPr txBox="1"/>
          <p:nvPr/>
        </p:nvSpPr>
        <p:spPr>
          <a:xfrm>
            <a:off x="723900" y="476115"/>
            <a:ext cx="8771792" cy="4154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700" b="1" i="0" u="none" strike="noStrike" cap="none">
                <a:solidFill>
                  <a:srgbClr val="CBD5E1"/>
                </a:solidFill>
                <a:latin typeface="Space Grotesk"/>
                <a:ea typeface="Space Grotesk"/>
                <a:cs typeface="Space Grotesk"/>
                <a:sym typeface="Space Grotesk"/>
              </a:rPr>
              <a:t>Financial Freedom in Higher Ed</a:t>
            </a:r>
            <a:endParaRPr/>
          </a:p>
        </p:txBody>
      </p:sp>
      <p:sp>
        <p:nvSpPr>
          <p:cNvPr id="2" name="Google Shape;202;p20">
            <a:extLst>
              <a:ext uri="{FF2B5EF4-FFF2-40B4-BE49-F238E27FC236}">
                <a16:creationId xmlns:a16="http://schemas.microsoft.com/office/drawing/2014/main" id="{FC324C06-035F-ECBD-5B9F-107CF41279FC}"/>
              </a:ext>
            </a:extLst>
          </p:cNvPr>
          <p:cNvSpPr txBox="1"/>
          <p:nvPr/>
        </p:nvSpPr>
        <p:spPr>
          <a:xfrm>
            <a:off x="5776457" y="2407890"/>
            <a:ext cx="5957307" cy="342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dirty="0">
                <a:solidFill>
                  <a:srgbClr val="FFFFFF"/>
                </a:solidFill>
                <a:latin typeface="Space Grotesk"/>
                <a:ea typeface="Space Grotesk"/>
                <a:cs typeface="Space Grotesk"/>
                <a:sym typeface="Space Grotesk"/>
              </a:rPr>
              <a:t>Strategic Asset Management</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1071</Words>
  <Application>Microsoft Office PowerPoint</Application>
  <PresentationFormat>Widescreen</PresentationFormat>
  <Paragraphs>82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Plus Jakarta Sans</vt:lpstr>
      <vt:lpstr>Berlin Sans FB Demi</vt:lpstr>
      <vt:lpstr>Wingdings</vt:lpstr>
      <vt:lpstr>Calibri</vt:lpstr>
      <vt:lpstr>Arial Black</vt:lpstr>
      <vt:lpstr>Space Grotesk</vt:lpstr>
      <vt:lpstr>Clash Display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cp:revision>
  <dcterms:modified xsi:type="dcterms:W3CDTF">2026-06-12T01:52:52Z</dcterms:modified>
</cp:coreProperties>
</file>